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3"/>
  </p:notesMasterIdLst>
  <p:sldIdLst>
    <p:sldId id="256" r:id="rId3"/>
    <p:sldId id="277" r:id="rId4"/>
    <p:sldId id="279" r:id="rId5"/>
    <p:sldId id="276" r:id="rId6"/>
    <p:sldId id="275" r:id="rId7"/>
    <p:sldId id="260" r:id="rId8"/>
    <p:sldId id="262" r:id="rId9"/>
    <p:sldId id="280" r:id="rId10"/>
    <p:sldId id="265" r:id="rId11"/>
    <p:sldId id="266" r:id="rId12"/>
    <p:sldId id="264" r:id="rId13"/>
    <p:sldId id="267" r:id="rId14"/>
    <p:sldId id="269" r:id="rId15"/>
    <p:sldId id="270" r:id="rId16"/>
    <p:sldId id="271" r:id="rId17"/>
    <p:sldId id="272" r:id="rId18"/>
    <p:sldId id="273" r:id="rId19"/>
    <p:sldId id="274" r:id="rId20"/>
    <p:sldId id="281" r:id="rId21"/>
    <p:sldId id="25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6A1"/>
    <a:srgbClr val="002A7F"/>
    <a:srgbClr val="0224BE"/>
    <a:srgbClr val="0432FF"/>
    <a:srgbClr val="0118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26" autoAdjust="0"/>
    <p:restoredTop sz="94201"/>
  </p:normalViewPr>
  <p:slideViewPr>
    <p:cSldViewPr snapToGrid="0">
      <p:cViewPr>
        <p:scale>
          <a:sx n="130" d="100"/>
          <a:sy n="130" d="100"/>
        </p:scale>
        <p:origin x="1736" y="3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140D70-0311-4CA4-B8C6-DCF22F6E3356}" type="datetimeFigureOut">
              <a:rPr lang="en-GB" smtClean="0"/>
              <a:t>12/09/2026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29F6DE-FB09-49A1-AFB9-7A6326108419}" type="slidenum">
              <a:rPr lang="en-GB" smtClean="0"/>
              <a:t>‹#›</a:t>
            </a:fld>
            <a:endParaRPr lang="en-GB"/>
          </a:p>
        </p:txBody>
      </p:sp>
    </p:spTree>
    <p:extLst>
      <p:ext uri="{BB962C8B-B14F-4D97-AF65-F5344CB8AC3E}">
        <p14:creationId xmlns:p14="http://schemas.microsoft.com/office/powerpoint/2010/main" val="814754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29F6DE-FB09-49A1-AFB9-7A6326108419}" type="slidenum">
              <a:rPr lang="en-GB" smtClean="0"/>
              <a:t>2</a:t>
            </a:fld>
            <a:endParaRPr lang="en-GB"/>
          </a:p>
        </p:txBody>
      </p:sp>
    </p:spTree>
    <p:extLst>
      <p:ext uri="{BB962C8B-B14F-4D97-AF65-F5344CB8AC3E}">
        <p14:creationId xmlns:p14="http://schemas.microsoft.com/office/powerpoint/2010/main" val="5087435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1BFFEC-76FF-3B96-8F98-0CB3B4B23870}"/>
              </a:ext>
            </a:extLst>
          </p:cNvPr>
          <p:cNvSpPr>
            <a:spLocks noGrp="1"/>
          </p:cNvSpPr>
          <p:nvPr>
            <p:ph type="ftr" sz="quarter" idx="11"/>
          </p:nvPr>
        </p:nvSpPr>
        <p:spPr>
          <a:xfrm>
            <a:off x="4038600" y="6356350"/>
            <a:ext cx="4294910" cy="365125"/>
          </a:xfrm>
        </p:spPr>
        <p:txBody>
          <a:bodyPr/>
          <a:lstStyle/>
          <a:p>
            <a:r>
              <a:rPr lang="de-DE"/>
              <a:t>© Albert, Dowson &amp; Lomax 2025 https://www.goodfellowpublishers.com/culturalrisk</a:t>
            </a:r>
            <a:endParaRPr lang="en-GB" dirty="0"/>
          </a:p>
        </p:txBody>
      </p:sp>
      <p:pic>
        <p:nvPicPr>
          <p:cNvPr id="10" name="Picture 9">
            <a:extLst>
              <a:ext uri="{FF2B5EF4-FFF2-40B4-BE49-F238E27FC236}">
                <a16:creationId xmlns:a16="http://schemas.microsoft.com/office/drawing/2014/main" id="{8E3CECA4-B23D-6B1D-17AB-84EC549134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84002" y="484406"/>
            <a:ext cx="3171297" cy="4484758"/>
          </a:xfrm>
          <a:prstGeom prst="rect">
            <a:avLst/>
          </a:prstGeom>
        </p:spPr>
      </p:pic>
      <p:sp>
        <p:nvSpPr>
          <p:cNvPr id="11" name="TextBox 10">
            <a:extLst>
              <a:ext uri="{FF2B5EF4-FFF2-40B4-BE49-F238E27FC236}">
                <a16:creationId xmlns:a16="http://schemas.microsoft.com/office/drawing/2014/main" id="{BC4E2C80-2DC8-1FC4-0AC9-22B23191D261}"/>
              </a:ext>
            </a:extLst>
          </p:cNvPr>
          <p:cNvSpPr txBox="1"/>
          <p:nvPr userDrawn="1"/>
        </p:nvSpPr>
        <p:spPr>
          <a:xfrm>
            <a:off x="6022104" y="406405"/>
            <a:ext cx="4355573" cy="4090720"/>
          </a:xfrm>
          <a:prstGeom prst="rect">
            <a:avLst/>
          </a:prstGeom>
          <a:noFill/>
        </p:spPr>
        <p:txBody>
          <a:bodyPr wrap="square" rtlCol="0">
            <a:spAutoFit/>
          </a:bodyPr>
          <a:lstStyle/>
          <a:p>
            <a:r>
              <a:rPr lang="en-US" sz="3200" dirty="0">
                <a:latin typeface="Arial Black" panose="020B0A04020102020204" pitchFamily="34" charset="0"/>
              </a:rPr>
              <a:t>Cultural Risk Assessment in Events: Achieving Equity, Diversity and Inclusivity</a:t>
            </a:r>
          </a:p>
          <a:p>
            <a:endParaRPr lang="en-US" dirty="0">
              <a:latin typeface="Arial Black" panose="020B0A04020102020204" pitchFamily="34" charset="0"/>
            </a:endParaRPr>
          </a:p>
          <a:p>
            <a:r>
              <a:rPr lang="en-US" sz="2400" dirty="0">
                <a:latin typeface="Arial Black" panose="020B0A04020102020204" pitchFamily="34" charset="0"/>
              </a:rPr>
              <a:t>By Bernadette Albert, Ruth Dowson and</a:t>
            </a:r>
          </a:p>
          <a:p>
            <a:r>
              <a:rPr lang="en-US" sz="2400" dirty="0">
                <a:latin typeface="Arial Black" panose="020B0A04020102020204" pitchFamily="34" charset="0"/>
              </a:rPr>
              <a:t>Dan Lomax</a:t>
            </a:r>
            <a:endParaRPr lang="en-GB" sz="2400" dirty="0">
              <a:latin typeface="Arial Black" panose="020B0A04020102020204" pitchFamily="34" charset="0"/>
            </a:endParaRPr>
          </a:p>
        </p:txBody>
      </p:sp>
      <p:pic>
        <p:nvPicPr>
          <p:cNvPr id="13" name="Picture 12">
            <a:extLst>
              <a:ext uri="{FF2B5EF4-FFF2-40B4-BE49-F238E27FC236}">
                <a16:creationId xmlns:a16="http://schemas.microsoft.com/office/drawing/2014/main" id="{4F7AF127-34F4-196F-BDF5-C478AF4B98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0338" y="5498497"/>
            <a:ext cx="1161371" cy="1161371"/>
          </a:xfrm>
          <a:prstGeom prst="rect">
            <a:avLst/>
          </a:prstGeom>
        </p:spPr>
      </p:pic>
      <p:pic>
        <p:nvPicPr>
          <p:cNvPr id="14" name="Picture 13">
            <a:extLst>
              <a:ext uri="{FF2B5EF4-FFF2-40B4-BE49-F238E27FC236}">
                <a16:creationId xmlns:a16="http://schemas.microsoft.com/office/drawing/2014/main" id="{03E6C3A2-C887-059E-55AF-013456A826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20401" y="5498497"/>
            <a:ext cx="1161371" cy="1161371"/>
          </a:xfrm>
          <a:prstGeom prst="rect">
            <a:avLst/>
          </a:prstGeom>
        </p:spPr>
      </p:pic>
      <p:sp>
        <p:nvSpPr>
          <p:cNvPr id="16" name="TextBox 15">
            <a:extLst>
              <a:ext uri="{FF2B5EF4-FFF2-40B4-BE49-F238E27FC236}">
                <a16:creationId xmlns:a16="http://schemas.microsoft.com/office/drawing/2014/main" id="{D26D4FDD-F168-16F4-1994-6139EA124286}"/>
              </a:ext>
            </a:extLst>
          </p:cNvPr>
          <p:cNvSpPr txBox="1"/>
          <p:nvPr userDrawn="1"/>
        </p:nvSpPr>
        <p:spPr>
          <a:xfrm>
            <a:off x="5664509" y="4385538"/>
            <a:ext cx="5126182" cy="323165"/>
          </a:xfrm>
          <a:prstGeom prst="rect">
            <a:avLst/>
          </a:prstGeom>
          <a:noFill/>
        </p:spPr>
        <p:txBody>
          <a:bodyPr wrap="square" rtlCol="0">
            <a:spAutoFit/>
          </a:bodyPr>
          <a:lstStyle/>
          <a:p>
            <a:pPr algn="ctr"/>
            <a:r>
              <a:rPr lang="en-US" sz="1500" b="1" dirty="0"/>
              <a:t>Scan the QR code below to see the book’s webpage </a:t>
            </a:r>
            <a:endParaRPr lang="en-GB" sz="1500" b="1" dirty="0"/>
          </a:p>
        </p:txBody>
      </p:sp>
      <p:pic>
        <p:nvPicPr>
          <p:cNvPr id="18" name="Picture 17">
            <a:extLst>
              <a:ext uri="{FF2B5EF4-FFF2-40B4-BE49-F238E27FC236}">
                <a16:creationId xmlns:a16="http://schemas.microsoft.com/office/drawing/2014/main" id="{67BE826D-D9FD-D31A-F768-E4B6438CC913}"/>
              </a:ext>
            </a:extLst>
          </p:cNvPr>
          <p:cNvPicPr>
            <a:picLocks noChangeAspect="1"/>
          </p:cNvPicPr>
          <p:nvPr userDrawn="1"/>
        </p:nvPicPr>
        <p:blipFill>
          <a:blip r:embed="rId4"/>
          <a:stretch>
            <a:fillRect/>
          </a:stretch>
        </p:blipFill>
        <p:spPr>
          <a:xfrm>
            <a:off x="9108126" y="4709687"/>
            <a:ext cx="1448781" cy="1369495"/>
          </a:xfrm>
          <a:prstGeom prst="rect">
            <a:avLst/>
          </a:prstGeom>
        </p:spPr>
      </p:pic>
    </p:spTree>
    <p:extLst>
      <p:ext uri="{BB962C8B-B14F-4D97-AF65-F5344CB8AC3E}">
        <p14:creationId xmlns:p14="http://schemas.microsoft.com/office/powerpoint/2010/main" val="2754900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109222FA-372B-E717-1094-79523AC28A9A}"/>
              </a:ext>
            </a:extLst>
          </p:cNvPr>
          <p:cNvSpPr>
            <a:spLocks noGrp="1"/>
          </p:cNvSpPr>
          <p:nvPr>
            <p:ph type="ftr" sz="quarter" idx="11"/>
          </p:nvPr>
        </p:nvSpPr>
        <p:spPr>
          <a:xfrm>
            <a:off x="4038600" y="6356350"/>
            <a:ext cx="4294910" cy="365125"/>
          </a:xfrm>
        </p:spPr>
        <p:txBody>
          <a:bodyPr/>
          <a:lstStyle/>
          <a:p>
            <a:r>
              <a:rPr lang="de-DE"/>
              <a:t>© Albert, Dowson &amp; Lomax 2025 https://www.goodfellowpublishers.com/culturalrisk</a:t>
            </a:r>
            <a:endParaRPr lang="en-GB" dirty="0"/>
          </a:p>
        </p:txBody>
      </p:sp>
    </p:spTree>
    <p:extLst>
      <p:ext uri="{BB962C8B-B14F-4D97-AF65-F5344CB8AC3E}">
        <p14:creationId xmlns:p14="http://schemas.microsoft.com/office/powerpoint/2010/main" val="2840980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754FD-4203-588B-DF20-C795E4609119}"/>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6BD7D5A-AD9C-9EE8-B969-A0F11862CC5C}"/>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DFD855B-0D1F-5205-509D-0D005B575481}"/>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5" name="Footer Placeholder 4">
            <a:extLst>
              <a:ext uri="{FF2B5EF4-FFF2-40B4-BE49-F238E27FC236}">
                <a16:creationId xmlns:a16="http://schemas.microsoft.com/office/drawing/2014/main" id="{CFB88772-7D0C-CD18-E28C-8364497668BB}"/>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CD511D70-1E35-CF64-157B-2A6D7CA29D1E}"/>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462724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F46BB-B600-6B89-4E54-462AD9C9580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D8FACA6-CEF5-700C-8034-ED7506993A67}"/>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816A3F2-957F-C657-E895-EC62E6FDAE57}"/>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F3733A1-AECB-AA0E-010F-C00F96CAF1BE}"/>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6" name="Footer Placeholder 5">
            <a:extLst>
              <a:ext uri="{FF2B5EF4-FFF2-40B4-BE49-F238E27FC236}">
                <a16:creationId xmlns:a16="http://schemas.microsoft.com/office/drawing/2014/main" id="{BBE7D21D-072D-F06B-A3D0-9B724097067C}"/>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7" name="Slide Number Placeholder 6">
            <a:extLst>
              <a:ext uri="{FF2B5EF4-FFF2-40B4-BE49-F238E27FC236}">
                <a16:creationId xmlns:a16="http://schemas.microsoft.com/office/drawing/2014/main" id="{E84F24FF-2038-BCDC-C0F9-EBC6012787CB}"/>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2623621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07288-5585-9089-4266-37FF1A45B5F1}"/>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CEE4F7D-842B-FB19-812F-321FD6107B7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9CD9BB-E779-F5D9-B51B-EE57A32ED349}"/>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9EF1810-19F1-BB09-A366-A96B48929E3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68FA72-5AC4-0886-FC89-B4C3AC06EDE5}"/>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22A753A-43A9-EE7C-94E3-CC300C158B26}"/>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8" name="Footer Placeholder 7">
            <a:extLst>
              <a:ext uri="{FF2B5EF4-FFF2-40B4-BE49-F238E27FC236}">
                <a16:creationId xmlns:a16="http://schemas.microsoft.com/office/drawing/2014/main" id="{806C3178-6748-3964-F4FB-9188820DE17A}"/>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9" name="Slide Number Placeholder 8">
            <a:extLst>
              <a:ext uri="{FF2B5EF4-FFF2-40B4-BE49-F238E27FC236}">
                <a16:creationId xmlns:a16="http://schemas.microsoft.com/office/drawing/2014/main" id="{AFA67FC6-F788-D86D-E207-DF2BA4A8CEC4}"/>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3265956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631C4-2626-C368-4634-0B2D08BE853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DAF3CB3-5F3D-13DA-D79C-6E05D2F7F2F9}"/>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4" name="Footer Placeholder 3">
            <a:extLst>
              <a:ext uri="{FF2B5EF4-FFF2-40B4-BE49-F238E27FC236}">
                <a16:creationId xmlns:a16="http://schemas.microsoft.com/office/drawing/2014/main" id="{F8510F4B-D84C-2FE1-46E2-90FE7D8803F1}"/>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5" name="Slide Number Placeholder 4">
            <a:extLst>
              <a:ext uri="{FF2B5EF4-FFF2-40B4-BE49-F238E27FC236}">
                <a16:creationId xmlns:a16="http://schemas.microsoft.com/office/drawing/2014/main" id="{0D420BF0-B32E-4098-E64D-6F448EC17B02}"/>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504876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E61985-652C-6A40-BC3A-B27D7191376C}"/>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3" name="Footer Placeholder 2">
            <a:extLst>
              <a:ext uri="{FF2B5EF4-FFF2-40B4-BE49-F238E27FC236}">
                <a16:creationId xmlns:a16="http://schemas.microsoft.com/office/drawing/2014/main" id="{3C878F62-6C81-6645-5EB4-6C5A77776E44}"/>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4" name="Slide Number Placeholder 3">
            <a:extLst>
              <a:ext uri="{FF2B5EF4-FFF2-40B4-BE49-F238E27FC236}">
                <a16:creationId xmlns:a16="http://schemas.microsoft.com/office/drawing/2014/main" id="{4874BDB4-7666-10F2-1D54-BB2204C8EF79}"/>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2315487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EC120-E4A5-3603-56FC-3D5F1EEEDA9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71DD208-AE01-1218-21DA-A60A10B29E13}"/>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4587362-A06A-E5B2-9748-EE51DE713C5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9DC982-A1DB-DD16-DACA-A0D2774FED6E}"/>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6" name="Footer Placeholder 5">
            <a:extLst>
              <a:ext uri="{FF2B5EF4-FFF2-40B4-BE49-F238E27FC236}">
                <a16:creationId xmlns:a16="http://schemas.microsoft.com/office/drawing/2014/main" id="{6512F3D7-7430-6A5C-7A48-45F2F61611E7}"/>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7" name="Slide Number Placeholder 6">
            <a:extLst>
              <a:ext uri="{FF2B5EF4-FFF2-40B4-BE49-F238E27FC236}">
                <a16:creationId xmlns:a16="http://schemas.microsoft.com/office/drawing/2014/main" id="{D1539D24-D63E-1317-3810-8DE7AE74C1A0}"/>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284985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76FC-B21D-2278-8093-BA0DB74AA92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01818D3-5705-3965-05AC-94088161BF5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7565DAE-7A82-ADCC-8285-7F61D68ECC0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FD58C9-52E7-1036-4B8F-3368A7DEFD99}"/>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6" name="Footer Placeholder 5">
            <a:extLst>
              <a:ext uri="{FF2B5EF4-FFF2-40B4-BE49-F238E27FC236}">
                <a16:creationId xmlns:a16="http://schemas.microsoft.com/office/drawing/2014/main" id="{16743B6D-CEC4-FCE3-F2EA-EEE5C05318B8}"/>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7" name="Slide Number Placeholder 6">
            <a:extLst>
              <a:ext uri="{FF2B5EF4-FFF2-40B4-BE49-F238E27FC236}">
                <a16:creationId xmlns:a16="http://schemas.microsoft.com/office/drawing/2014/main" id="{2C658272-A177-46F3-9D53-B4C8DECB4CB7}"/>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204628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6863D-1893-35DC-CEF6-96FCFAF7989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2CD86C3-3E86-D614-912D-79B0426D4687}"/>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18147E-AB4C-D3A6-E971-4BAFDCEA46EA}"/>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5" name="Footer Placeholder 4">
            <a:extLst>
              <a:ext uri="{FF2B5EF4-FFF2-40B4-BE49-F238E27FC236}">
                <a16:creationId xmlns:a16="http://schemas.microsoft.com/office/drawing/2014/main" id="{41C1C1C9-8E57-CD05-FEB0-96976F7EB69D}"/>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BFC3B9FF-1B5B-D677-7ED2-9CC0EF68F761}"/>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4170906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0A0EFD-E5BB-BC44-1B93-9CDC9182651A}"/>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1C9A37E-5D84-B191-07B1-82A5A4E92A65}"/>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69CC8D4-19F9-688E-F557-CD900FFF6EF4}"/>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5" name="Footer Placeholder 4">
            <a:extLst>
              <a:ext uri="{FF2B5EF4-FFF2-40B4-BE49-F238E27FC236}">
                <a16:creationId xmlns:a16="http://schemas.microsoft.com/office/drawing/2014/main" id="{9B289A4A-C82A-F098-4255-384AE53A2A1F}"/>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B35A4CF2-08CC-DAAC-4E04-F07C8BB78241}"/>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39702720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365AD-F468-0A0D-7421-7B50103F0F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7AD323C-37B6-E376-0068-D0DE8869D7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E91400A-CFB2-79A5-D67F-12BB9EF4D562}"/>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C9034958-94B7-BDE5-0393-B2B14C888845}"/>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4B0CE019-2E4C-C1F6-4C65-62B85DC447AF}"/>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39970218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839C9-5D46-3F74-CA48-2D4CE85F924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4788E0E-957E-E19F-8231-F8F9D92B05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C115AE2-07CC-08E4-FA02-291B60F362C6}"/>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8002D8AB-2A69-674B-2D18-6AA456771120}"/>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1BB94BA1-FE04-8809-08C0-6E7F0C4D1A10}"/>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1261479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FFE25-517F-2D64-CF96-156A3CA3E2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3C1CD7D-299D-56CA-7B26-1FCAC6D4D98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FBCF90-7EC3-76CE-551C-A882ABA23D21}"/>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44521A10-4526-3228-6DA8-5589523CF0F6}"/>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5A4E5657-5FC0-4A16-9155-8FC439262202}"/>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29120322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6EFC2-B9E1-57AD-33A8-C0EF4031DD7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A92A9A9-79B7-D270-CD75-905706BEC0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65AD831-4C64-7180-BD9F-2E07DF30DE1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AC228C4-C49A-645B-9471-26DEFF118C57}"/>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967974CB-B2C2-C7F3-3C7A-D7264F45D45B}"/>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7" name="Slide Number Placeholder 6">
            <a:extLst>
              <a:ext uri="{FF2B5EF4-FFF2-40B4-BE49-F238E27FC236}">
                <a16:creationId xmlns:a16="http://schemas.microsoft.com/office/drawing/2014/main" id="{36E57515-FBBD-A69C-C5E5-8B198E956116}"/>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1800147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9B5CB-2CCA-2FDC-19BA-A2DAF6FED6B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AE94133-2A21-9545-9F21-6671C1887E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C1B636-2C04-2CBA-8397-3854B7CAFB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8EA9DD5-AE7C-5986-733E-9C4233C157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0D0F08-51D8-E752-DF19-B3E4789946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114AE9E-2F84-62A0-8E7F-53C9774BEC6F}"/>
              </a:ext>
            </a:extLst>
          </p:cNvPr>
          <p:cNvSpPr>
            <a:spLocks noGrp="1"/>
          </p:cNvSpPr>
          <p:nvPr>
            <p:ph type="dt" sz="half" idx="10"/>
          </p:nvPr>
        </p:nvSpPr>
        <p:spPr/>
        <p:txBody>
          <a:bodyPr/>
          <a:lstStyle/>
          <a:p>
            <a:endParaRPr lang="en-GB"/>
          </a:p>
        </p:txBody>
      </p:sp>
      <p:sp>
        <p:nvSpPr>
          <p:cNvPr id="8" name="Footer Placeholder 7">
            <a:extLst>
              <a:ext uri="{FF2B5EF4-FFF2-40B4-BE49-F238E27FC236}">
                <a16:creationId xmlns:a16="http://schemas.microsoft.com/office/drawing/2014/main" id="{F4F175A6-AF8A-735A-02EF-D90AE22AB8B3}"/>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9" name="Slide Number Placeholder 8">
            <a:extLst>
              <a:ext uri="{FF2B5EF4-FFF2-40B4-BE49-F238E27FC236}">
                <a16:creationId xmlns:a16="http://schemas.microsoft.com/office/drawing/2014/main" id="{A0A2C2BC-A9AC-EDC0-4E44-65459A386E05}"/>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16417746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58915-E9FC-86F2-8134-F1FAD182351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C7009B3-FDC3-3E99-C990-EA239634B7CB}"/>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30164668-8407-5528-D004-3009C5F18933}"/>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5" name="Slide Number Placeholder 4">
            <a:extLst>
              <a:ext uri="{FF2B5EF4-FFF2-40B4-BE49-F238E27FC236}">
                <a16:creationId xmlns:a16="http://schemas.microsoft.com/office/drawing/2014/main" id="{BF6131F6-96BD-68F4-B783-ECE837F41E9E}"/>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32685487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B26FE9-9DF9-ABCE-611E-7BFEB3E0C509}"/>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02133D03-2D51-309F-D525-6439CD23D931}"/>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4" name="Slide Number Placeholder 3">
            <a:extLst>
              <a:ext uri="{FF2B5EF4-FFF2-40B4-BE49-F238E27FC236}">
                <a16:creationId xmlns:a16="http://schemas.microsoft.com/office/drawing/2014/main" id="{24DB91C5-EB0A-36D4-DEE5-F22CC0EFF363}"/>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26205481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1C0A6-BE0A-7115-85BB-B9F9CF4E8E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D228085-E193-4FC5-337C-A8B646DA98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90E2597-3561-239B-083B-380624CF55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248F6A-42F4-ACE5-4C0E-43BC3DEDDB1D}"/>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F745D384-6BE4-9502-F7D9-8299CD86D02D}"/>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7" name="Slide Number Placeholder 6">
            <a:extLst>
              <a:ext uri="{FF2B5EF4-FFF2-40B4-BE49-F238E27FC236}">
                <a16:creationId xmlns:a16="http://schemas.microsoft.com/office/drawing/2014/main" id="{EBED7B7D-BB93-B74F-F99F-6545FF99E543}"/>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12387521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22C03-5B84-C8CA-1498-E7975189E4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9C3458F-CBA0-530E-C11A-93F6FE408A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F0E67A8-9E0F-9756-B0AE-2EC441FE43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703C05-84BC-653E-A568-90D6234B8F18}"/>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B3EEAADC-AE1D-2509-32E9-E3D9A567D1C9}"/>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7" name="Slide Number Placeholder 6">
            <a:extLst>
              <a:ext uri="{FF2B5EF4-FFF2-40B4-BE49-F238E27FC236}">
                <a16:creationId xmlns:a16="http://schemas.microsoft.com/office/drawing/2014/main" id="{42738EF1-3782-6500-ECC1-C53F92D406DD}"/>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60518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404EC-C4BF-4284-09BE-7773B296F25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F2199E8-BB59-1EA0-BA22-9FBE824C8C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A55ECB4-9CAB-5422-7096-E27BC5F31B62}"/>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4CE05AA3-C62B-0131-3C8C-FB60EC548A97}"/>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C20282D1-51E0-D36C-05A9-E1A27113495B}"/>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25410788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D23DA8-0292-9049-B0BA-CE088571773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F27BDB6-302F-F893-92E1-70D06BCFA6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635C612-3B8A-19E4-2C8E-73B39F299E37}"/>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A4EBF67E-0444-BFCC-AEA4-74DE7139F02D}"/>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00C6C497-8948-356F-C407-7271B9EA37BD}"/>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2573252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BEA06CD-25FD-F80F-B592-34710EE92B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GB" dirty="0"/>
              <a:t>© Albert, Dowson &amp; Lomax 2025 https://www.goodfellowpublishers.com/culturalrisk</a:t>
            </a:r>
          </a:p>
        </p:txBody>
      </p:sp>
      <p:pic>
        <p:nvPicPr>
          <p:cNvPr id="10" name="Picture 9">
            <a:extLst>
              <a:ext uri="{FF2B5EF4-FFF2-40B4-BE49-F238E27FC236}">
                <a16:creationId xmlns:a16="http://schemas.microsoft.com/office/drawing/2014/main" id="{47C4B3E9-F308-05BB-48F1-C1E1FFAF53EF}"/>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820401" y="5498497"/>
            <a:ext cx="1161371" cy="1161371"/>
          </a:xfrm>
          <a:prstGeom prst="rect">
            <a:avLst/>
          </a:prstGeom>
        </p:spPr>
      </p:pic>
      <p:pic>
        <p:nvPicPr>
          <p:cNvPr id="12" name="Picture 11">
            <a:extLst>
              <a:ext uri="{FF2B5EF4-FFF2-40B4-BE49-F238E27FC236}">
                <a16:creationId xmlns:a16="http://schemas.microsoft.com/office/drawing/2014/main" id="{2A9468B4-D57A-1D02-440D-1F852994CD37}"/>
              </a:ext>
            </a:extLst>
          </p:cNvPr>
          <p:cNvPicPr>
            <a:picLocks noChangeAspect="1"/>
          </p:cNvPicPr>
          <p:nvPr userDrawn="1"/>
        </p:nvPicPr>
        <p:blipFill>
          <a:blip r:embed="rId14"/>
          <a:stretch>
            <a:fillRect/>
          </a:stretch>
        </p:blipFill>
        <p:spPr>
          <a:xfrm>
            <a:off x="580813" y="5498497"/>
            <a:ext cx="790786" cy="1119096"/>
          </a:xfrm>
          <a:prstGeom prst="rect">
            <a:avLst/>
          </a:prstGeom>
        </p:spPr>
      </p:pic>
    </p:spTree>
    <p:extLst>
      <p:ext uri="{BB962C8B-B14F-4D97-AF65-F5344CB8AC3E}">
        <p14:creationId xmlns:p14="http://schemas.microsoft.com/office/powerpoint/2010/main" val="2587579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A6FAEC-1463-1479-AB48-1C50535573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C45F6EA-6744-3C2C-81E5-1BE09BC916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91FB1C-E15F-15BD-0FD4-6054100FCD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GB"/>
          </a:p>
        </p:txBody>
      </p:sp>
      <p:sp>
        <p:nvSpPr>
          <p:cNvPr id="5" name="Footer Placeholder 4">
            <a:extLst>
              <a:ext uri="{FF2B5EF4-FFF2-40B4-BE49-F238E27FC236}">
                <a16:creationId xmlns:a16="http://schemas.microsoft.com/office/drawing/2014/main" id="{EFCF385C-B2AA-BBF1-2E26-2A8BB5C8D4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24B97C2A-304A-6661-7948-8AA27DAAC1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5091700-9A64-4883-B22F-EA1B5650DC0D}" type="slidenum">
              <a:rPr lang="en-GB" smtClean="0"/>
              <a:t>‹#›</a:t>
            </a:fld>
            <a:endParaRPr lang="en-GB"/>
          </a:p>
        </p:txBody>
      </p:sp>
    </p:spTree>
    <p:extLst>
      <p:ext uri="{BB962C8B-B14F-4D97-AF65-F5344CB8AC3E}">
        <p14:creationId xmlns:p14="http://schemas.microsoft.com/office/powerpoint/2010/main" val="26670688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D68CE08-AE05-4244-6529-9E14C1BF03B6}"/>
              </a:ext>
            </a:extLst>
          </p:cNvPr>
          <p:cNvSpPr>
            <a:spLocks noGrp="1"/>
          </p:cNvSpPr>
          <p:nvPr>
            <p:ph type="ftr" sz="quarter" idx="11"/>
          </p:nvPr>
        </p:nvSpPr>
        <p:spPr/>
        <p:txBody>
          <a:bodyPr/>
          <a:lstStyle/>
          <a:p>
            <a:r>
              <a:rPr lang="de-DE"/>
              <a:t>© Albert, Dowson &amp; Lomax 2025 https://www.goodfellowpublishers.com/culturalrisk</a:t>
            </a:r>
            <a:endParaRPr lang="en-GB" dirty="0"/>
          </a:p>
        </p:txBody>
      </p:sp>
    </p:spTree>
    <p:extLst>
      <p:ext uri="{BB962C8B-B14F-4D97-AF65-F5344CB8AC3E}">
        <p14:creationId xmlns:p14="http://schemas.microsoft.com/office/powerpoint/2010/main" val="18034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3D646-2371-8040-ADD9-FE09D4157103}"/>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5C72CBAF-0622-D4CB-973B-98E4E2559B75}"/>
              </a:ext>
            </a:extLst>
          </p:cNvPr>
          <p:cNvSpPr>
            <a:spLocks noGrp="1"/>
          </p:cNvSpPr>
          <p:nvPr>
            <p:ph type="ftr" sz="quarter" idx="11"/>
          </p:nvPr>
        </p:nvSpPr>
        <p:spPr/>
        <p:txBody>
          <a:bodyPr/>
          <a:lstStyle/>
          <a:p>
            <a:r>
              <a:rPr lang="de-DE" dirty="0"/>
              <a:t>© Albert, Dowson &amp; Lomax 2025 https://</a:t>
            </a:r>
            <a:r>
              <a:rPr lang="de-DE" dirty="0" err="1"/>
              <a:t>www.goodfellowpublishers.com</a:t>
            </a:r>
            <a:r>
              <a:rPr lang="de-DE" dirty="0"/>
              <a:t>/</a:t>
            </a:r>
            <a:r>
              <a:rPr lang="de-DE" dirty="0" err="1"/>
              <a:t>culturalrisk</a:t>
            </a:r>
            <a:endParaRPr lang="en-GB" dirty="0"/>
          </a:p>
        </p:txBody>
      </p:sp>
      <p:sp>
        <p:nvSpPr>
          <p:cNvPr id="4" name="Rounded Rectangle 3">
            <a:extLst>
              <a:ext uri="{FF2B5EF4-FFF2-40B4-BE49-F238E27FC236}">
                <a16:creationId xmlns:a16="http://schemas.microsoft.com/office/drawing/2014/main" id="{8FA7C3F8-E699-6607-D589-81C7ECF40FE1}"/>
              </a:ext>
            </a:extLst>
          </p:cNvPr>
          <p:cNvSpPr/>
          <p:nvPr/>
        </p:nvSpPr>
        <p:spPr>
          <a:xfrm>
            <a:off x="1491172" y="743434"/>
            <a:ext cx="4407441" cy="457200"/>
          </a:xfrm>
          <a:prstGeom prst="roundRect">
            <a:avLst>
              <a:gd name="adj" fmla="val 8853"/>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Part A: Core Concepts</a:t>
            </a:r>
          </a:p>
        </p:txBody>
      </p:sp>
      <p:sp>
        <p:nvSpPr>
          <p:cNvPr id="5" name="Rounded Rectangle 4">
            <a:extLst>
              <a:ext uri="{FF2B5EF4-FFF2-40B4-BE49-F238E27FC236}">
                <a16:creationId xmlns:a16="http://schemas.microsoft.com/office/drawing/2014/main" id="{64FE3F6D-211D-FDC7-8726-4898725B080D}"/>
              </a:ext>
            </a:extLst>
          </p:cNvPr>
          <p:cNvSpPr/>
          <p:nvPr/>
        </p:nvSpPr>
        <p:spPr>
          <a:xfrm>
            <a:off x="1491172" y="235658"/>
            <a:ext cx="4404098"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1: 	Introduction</a:t>
            </a:r>
          </a:p>
        </p:txBody>
      </p:sp>
      <p:sp>
        <p:nvSpPr>
          <p:cNvPr id="10" name="Rounded Rectangle 9">
            <a:extLst>
              <a:ext uri="{FF2B5EF4-FFF2-40B4-BE49-F238E27FC236}">
                <a16:creationId xmlns:a16="http://schemas.microsoft.com/office/drawing/2014/main" id="{E8628E2E-D1EF-63E0-CF9F-D2AE1A104848}"/>
              </a:ext>
            </a:extLst>
          </p:cNvPr>
          <p:cNvSpPr/>
          <p:nvPr/>
        </p:nvSpPr>
        <p:spPr>
          <a:xfrm>
            <a:off x="1491172" y="1237927"/>
            <a:ext cx="4407441"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2: 	</a:t>
            </a:r>
          </a:p>
        </p:txBody>
      </p:sp>
      <p:sp>
        <p:nvSpPr>
          <p:cNvPr id="11" name="Rounded Rectangle 10">
            <a:extLst>
              <a:ext uri="{FF2B5EF4-FFF2-40B4-BE49-F238E27FC236}">
                <a16:creationId xmlns:a16="http://schemas.microsoft.com/office/drawing/2014/main" id="{F0E9F534-CFE2-8030-6F9F-17E1485C1173}"/>
              </a:ext>
            </a:extLst>
          </p:cNvPr>
          <p:cNvSpPr/>
          <p:nvPr/>
        </p:nvSpPr>
        <p:spPr>
          <a:xfrm>
            <a:off x="1491172" y="1726380"/>
            <a:ext cx="4407441"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3: 	Cultural Risk – EEDI and Bias</a:t>
            </a:r>
          </a:p>
        </p:txBody>
      </p:sp>
      <p:sp>
        <p:nvSpPr>
          <p:cNvPr id="12" name="Rounded Rectangle 11">
            <a:extLst>
              <a:ext uri="{FF2B5EF4-FFF2-40B4-BE49-F238E27FC236}">
                <a16:creationId xmlns:a16="http://schemas.microsoft.com/office/drawing/2014/main" id="{E867241C-AB73-A822-5546-FA3BAF3745A3}"/>
              </a:ext>
            </a:extLst>
          </p:cNvPr>
          <p:cNvSpPr/>
          <p:nvPr/>
        </p:nvSpPr>
        <p:spPr>
          <a:xfrm>
            <a:off x="1491172" y="2216931"/>
            <a:ext cx="4407441"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4: 	The Science of Inclusion and Bias</a:t>
            </a:r>
          </a:p>
        </p:txBody>
      </p:sp>
      <p:sp>
        <p:nvSpPr>
          <p:cNvPr id="13" name="Rounded Rectangle 12">
            <a:extLst>
              <a:ext uri="{FF2B5EF4-FFF2-40B4-BE49-F238E27FC236}">
                <a16:creationId xmlns:a16="http://schemas.microsoft.com/office/drawing/2014/main" id="{0A73C803-98CB-D50B-A97D-AF33621FB4F9}"/>
              </a:ext>
            </a:extLst>
          </p:cNvPr>
          <p:cNvSpPr/>
          <p:nvPr/>
        </p:nvSpPr>
        <p:spPr>
          <a:xfrm>
            <a:off x="1491172" y="2709025"/>
            <a:ext cx="4404099"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5: 	Culture</a:t>
            </a:r>
          </a:p>
        </p:txBody>
      </p:sp>
      <p:sp>
        <p:nvSpPr>
          <p:cNvPr id="14" name="Rounded Rectangle 13">
            <a:extLst>
              <a:ext uri="{FF2B5EF4-FFF2-40B4-BE49-F238E27FC236}">
                <a16:creationId xmlns:a16="http://schemas.microsoft.com/office/drawing/2014/main" id="{65668213-90C4-CE9D-5E20-2F60B8F7984B}"/>
              </a:ext>
            </a:extLst>
          </p:cNvPr>
          <p:cNvSpPr/>
          <p:nvPr/>
        </p:nvSpPr>
        <p:spPr>
          <a:xfrm>
            <a:off x="1491172" y="3205536"/>
            <a:ext cx="4404099"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6: 	Theories and Frameworks</a:t>
            </a:r>
          </a:p>
        </p:txBody>
      </p:sp>
      <p:sp>
        <p:nvSpPr>
          <p:cNvPr id="15" name="Rounded Rectangle 14">
            <a:extLst>
              <a:ext uri="{FF2B5EF4-FFF2-40B4-BE49-F238E27FC236}">
                <a16:creationId xmlns:a16="http://schemas.microsoft.com/office/drawing/2014/main" id="{0160959E-C0C9-14F0-BBCD-C2243E61EC8B}"/>
              </a:ext>
            </a:extLst>
          </p:cNvPr>
          <p:cNvSpPr/>
          <p:nvPr/>
        </p:nvSpPr>
        <p:spPr>
          <a:xfrm>
            <a:off x="1491172" y="3696829"/>
            <a:ext cx="4404098"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7: 	Cultural Intelligence (CQ)</a:t>
            </a:r>
          </a:p>
        </p:txBody>
      </p:sp>
      <p:sp>
        <p:nvSpPr>
          <p:cNvPr id="16" name="Rounded Rectangle 15">
            <a:extLst>
              <a:ext uri="{FF2B5EF4-FFF2-40B4-BE49-F238E27FC236}">
                <a16:creationId xmlns:a16="http://schemas.microsoft.com/office/drawing/2014/main" id="{BED99612-DC2D-92B9-3A95-B5A13A0C2393}"/>
              </a:ext>
            </a:extLst>
          </p:cNvPr>
          <p:cNvSpPr/>
          <p:nvPr/>
        </p:nvSpPr>
        <p:spPr>
          <a:xfrm>
            <a:off x="2416606" y="1235440"/>
            <a:ext cx="3488426"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Rationale, Scope and Background of Cultural Risk Assessment and CIERA</a:t>
            </a:r>
          </a:p>
        </p:txBody>
      </p:sp>
      <p:sp>
        <p:nvSpPr>
          <p:cNvPr id="17" name="Rounded Rectangle 16">
            <a:extLst>
              <a:ext uri="{FF2B5EF4-FFF2-40B4-BE49-F238E27FC236}">
                <a16:creationId xmlns:a16="http://schemas.microsoft.com/office/drawing/2014/main" id="{A3175BB9-487F-22BC-2434-334F1D43A762}"/>
              </a:ext>
            </a:extLst>
          </p:cNvPr>
          <p:cNvSpPr/>
          <p:nvPr/>
        </p:nvSpPr>
        <p:spPr>
          <a:xfrm>
            <a:off x="6287382" y="747341"/>
            <a:ext cx="4413436" cy="460135"/>
          </a:xfrm>
          <a:prstGeom prst="roundRect">
            <a:avLst>
              <a:gd name="adj" fmla="val 8853"/>
            </a:avLst>
          </a:prstGeom>
          <a:solidFill>
            <a:srgbClr val="002A7F"/>
          </a:solidFill>
          <a:ln>
            <a:solidFill>
              <a:srgbClr val="002A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Part B: The Practicalities</a:t>
            </a:r>
          </a:p>
        </p:txBody>
      </p:sp>
      <p:sp>
        <p:nvSpPr>
          <p:cNvPr id="18" name="Rounded Rectangle 17">
            <a:extLst>
              <a:ext uri="{FF2B5EF4-FFF2-40B4-BE49-F238E27FC236}">
                <a16:creationId xmlns:a16="http://schemas.microsoft.com/office/drawing/2014/main" id="{6B6137F1-45A3-F956-068B-43320C199E84}"/>
              </a:ext>
            </a:extLst>
          </p:cNvPr>
          <p:cNvSpPr/>
          <p:nvPr/>
        </p:nvSpPr>
        <p:spPr>
          <a:xfrm>
            <a:off x="6287381" y="1247115"/>
            <a:ext cx="4413436" cy="453153"/>
          </a:xfrm>
          <a:prstGeom prst="roundRect">
            <a:avLst>
              <a:gd name="adj" fmla="val 5346"/>
            </a:avLst>
          </a:prstGeom>
          <a:ln>
            <a:solidFill>
              <a:srgbClr val="002A7F"/>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8: 	</a:t>
            </a:r>
          </a:p>
        </p:txBody>
      </p:sp>
      <p:sp>
        <p:nvSpPr>
          <p:cNvPr id="19" name="Rounded Rectangle 18">
            <a:extLst>
              <a:ext uri="{FF2B5EF4-FFF2-40B4-BE49-F238E27FC236}">
                <a16:creationId xmlns:a16="http://schemas.microsoft.com/office/drawing/2014/main" id="{A447B7A6-5792-095B-186B-845856834406}"/>
              </a:ext>
            </a:extLst>
          </p:cNvPr>
          <p:cNvSpPr/>
          <p:nvPr/>
        </p:nvSpPr>
        <p:spPr>
          <a:xfrm>
            <a:off x="6287381" y="1736493"/>
            <a:ext cx="4413436" cy="456937"/>
          </a:xfrm>
          <a:prstGeom prst="roundRect">
            <a:avLst>
              <a:gd name="adj" fmla="val 5346"/>
            </a:avLst>
          </a:prstGeom>
          <a:ln>
            <a:solidFill>
              <a:srgbClr val="002A7F"/>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9: 	</a:t>
            </a:r>
          </a:p>
        </p:txBody>
      </p:sp>
      <p:sp>
        <p:nvSpPr>
          <p:cNvPr id="20" name="Rounded Rectangle 19">
            <a:extLst>
              <a:ext uri="{FF2B5EF4-FFF2-40B4-BE49-F238E27FC236}">
                <a16:creationId xmlns:a16="http://schemas.microsoft.com/office/drawing/2014/main" id="{3426E115-0772-A0B0-D9BF-387AF1221897}"/>
              </a:ext>
            </a:extLst>
          </p:cNvPr>
          <p:cNvSpPr/>
          <p:nvPr/>
        </p:nvSpPr>
        <p:spPr>
          <a:xfrm>
            <a:off x="6293376" y="2225686"/>
            <a:ext cx="4407440" cy="452354"/>
          </a:xfrm>
          <a:prstGeom prst="roundRect">
            <a:avLst>
              <a:gd name="adj" fmla="val 5346"/>
            </a:avLst>
          </a:prstGeom>
          <a:ln>
            <a:solidFill>
              <a:srgbClr val="002A7F"/>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10: 	</a:t>
            </a:r>
          </a:p>
        </p:txBody>
      </p:sp>
      <p:sp>
        <p:nvSpPr>
          <p:cNvPr id="21" name="Rounded Rectangle 20">
            <a:extLst>
              <a:ext uri="{FF2B5EF4-FFF2-40B4-BE49-F238E27FC236}">
                <a16:creationId xmlns:a16="http://schemas.microsoft.com/office/drawing/2014/main" id="{B4071F51-EDA4-9B34-8C4A-0B3E1B7FB66B}"/>
              </a:ext>
            </a:extLst>
          </p:cNvPr>
          <p:cNvSpPr/>
          <p:nvPr/>
        </p:nvSpPr>
        <p:spPr>
          <a:xfrm>
            <a:off x="6296717" y="2710297"/>
            <a:ext cx="4404099" cy="455064"/>
          </a:xfrm>
          <a:prstGeom prst="roundRect">
            <a:avLst>
              <a:gd name="adj" fmla="val 5346"/>
            </a:avLst>
          </a:prstGeom>
          <a:ln>
            <a:solidFill>
              <a:srgbClr val="002A7F"/>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11: 	</a:t>
            </a:r>
          </a:p>
        </p:txBody>
      </p:sp>
      <p:sp>
        <p:nvSpPr>
          <p:cNvPr id="22" name="Rounded Rectangle 21">
            <a:extLst>
              <a:ext uri="{FF2B5EF4-FFF2-40B4-BE49-F238E27FC236}">
                <a16:creationId xmlns:a16="http://schemas.microsoft.com/office/drawing/2014/main" id="{2B6CFD98-28E8-5FCE-36CD-8AFF5027953C}"/>
              </a:ext>
            </a:extLst>
          </p:cNvPr>
          <p:cNvSpPr/>
          <p:nvPr/>
        </p:nvSpPr>
        <p:spPr>
          <a:xfrm>
            <a:off x="6296717" y="3209444"/>
            <a:ext cx="4404099" cy="457200"/>
          </a:xfrm>
          <a:prstGeom prst="roundRect">
            <a:avLst>
              <a:gd name="adj" fmla="val 5346"/>
            </a:avLst>
          </a:prstGeom>
          <a:ln>
            <a:solidFill>
              <a:srgbClr val="002A7F"/>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12: </a:t>
            </a:r>
          </a:p>
        </p:txBody>
      </p:sp>
      <p:sp>
        <p:nvSpPr>
          <p:cNvPr id="23" name="Rounded Rectangle 22">
            <a:extLst>
              <a:ext uri="{FF2B5EF4-FFF2-40B4-BE49-F238E27FC236}">
                <a16:creationId xmlns:a16="http://schemas.microsoft.com/office/drawing/2014/main" id="{2970EF47-6584-A24C-B74D-8C44FE46A235}"/>
              </a:ext>
            </a:extLst>
          </p:cNvPr>
          <p:cNvSpPr/>
          <p:nvPr/>
        </p:nvSpPr>
        <p:spPr>
          <a:xfrm>
            <a:off x="6296717" y="3701675"/>
            <a:ext cx="4404098" cy="452354"/>
          </a:xfrm>
          <a:prstGeom prst="roundRect">
            <a:avLst>
              <a:gd name="adj" fmla="val 5346"/>
            </a:avLst>
          </a:prstGeom>
          <a:ln>
            <a:solidFill>
              <a:srgbClr val="002A7F"/>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13: 	</a:t>
            </a:r>
          </a:p>
        </p:txBody>
      </p:sp>
      <p:sp>
        <p:nvSpPr>
          <p:cNvPr id="24" name="Rounded Rectangle 23">
            <a:extLst>
              <a:ext uri="{FF2B5EF4-FFF2-40B4-BE49-F238E27FC236}">
                <a16:creationId xmlns:a16="http://schemas.microsoft.com/office/drawing/2014/main" id="{2E42F492-656D-7168-620F-1E8DF5A08DDB}"/>
              </a:ext>
            </a:extLst>
          </p:cNvPr>
          <p:cNvSpPr/>
          <p:nvPr/>
        </p:nvSpPr>
        <p:spPr>
          <a:xfrm>
            <a:off x="7182218" y="1733952"/>
            <a:ext cx="2800709"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Activating Theory -  </a:t>
            </a:r>
          </a:p>
          <a:p>
            <a:r>
              <a:rPr lang="en-US" sz="1200" dirty="0"/>
              <a:t>England and Wales Cricket Board</a:t>
            </a:r>
          </a:p>
        </p:txBody>
      </p:sp>
      <p:sp>
        <p:nvSpPr>
          <p:cNvPr id="25" name="Rounded Rectangle 24">
            <a:extLst>
              <a:ext uri="{FF2B5EF4-FFF2-40B4-BE49-F238E27FC236}">
                <a16:creationId xmlns:a16="http://schemas.microsoft.com/office/drawing/2014/main" id="{4AA747A4-A9F1-2D4D-0B4B-C71E6B1CEA6C}"/>
              </a:ext>
            </a:extLst>
          </p:cNvPr>
          <p:cNvSpPr/>
          <p:nvPr/>
        </p:nvSpPr>
        <p:spPr>
          <a:xfrm>
            <a:off x="7182219" y="1251559"/>
            <a:ext cx="3403948"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GB" sz="1200" dirty="0"/>
              <a:t>Cultural Risk Assessment &amp; The Cultural Inclusivity and Equity Risk Assessment (</a:t>
            </a:r>
            <a:r>
              <a:rPr lang="en-US" sz="1200" dirty="0"/>
              <a:t>CIERA)</a:t>
            </a:r>
          </a:p>
        </p:txBody>
      </p:sp>
      <p:sp>
        <p:nvSpPr>
          <p:cNvPr id="26" name="Rounded Rectangle 25">
            <a:extLst>
              <a:ext uri="{FF2B5EF4-FFF2-40B4-BE49-F238E27FC236}">
                <a16:creationId xmlns:a16="http://schemas.microsoft.com/office/drawing/2014/main" id="{DF3CB2D1-5918-EFDD-139E-BCD3B00112D8}"/>
              </a:ext>
            </a:extLst>
          </p:cNvPr>
          <p:cNvSpPr/>
          <p:nvPr/>
        </p:nvSpPr>
        <p:spPr>
          <a:xfrm>
            <a:off x="7182219" y="2218205"/>
            <a:ext cx="3507423"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GB" sz="1200" dirty="0"/>
              <a:t>Managing Organisational Risk: Integrating Cultural Risk Awareness into Corporate Governance</a:t>
            </a:r>
            <a:endParaRPr lang="en-US" sz="1200" dirty="0"/>
          </a:p>
        </p:txBody>
      </p:sp>
      <p:sp>
        <p:nvSpPr>
          <p:cNvPr id="27" name="Rounded Rectangle 26">
            <a:extLst>
              <a:ext uri="{FF2B5EF4-FFF2-40B4-BE49-F238E27FC236}">
                <a16:creationId xmlns:a16="http://schemas.microsoft.com/office/drawing/2014/main" id="{A9AC28F3-FBCE-5466-3BE2-B252F54F0A7F}"/>
              </a:ext>
            </a:extLst>
          </p:cNvPr>
          <p:cNvSpPr/>
          <p:nvPr/>
        </p:nvSpPr>
        <p:spPr>
          <a:xfrm>
            <a:off x="7177905" y="2721590"/>
            <a:ext cx="3503981"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GB" sz="1200" dirty="0"/>
              <a:t>Comparing faith in cultural contexts: In Sacred Spaces and on the Dancefloor </a:t>
            </a:r>
            <a:endParaRPr lang="en-US" sz="1200" dirty="0"/>
          </a:p>
        </p:txBody>
      </p:sp>
      <p:sp>
        <p:nvSpPr>
          <p:cNvPr id="28" name="Rounded Rectangle 27">
            <a:extLst>
              <a:ext uri="{FF2B5EF4-FFF2-40B4-BE49-F238E27FC236}">
                <a16:creationId xmlns:a16="http://schemas.microsoft.com/office/drawing/2014/main" id="{71B9E3F5-7BDE-E9C5-CF7E-679149A5340F}"/>
              </a:ext>
            </a:extLst>
          </p:cNvPr>
          <p:cNvSpPr/>
          <p:nvPr/>
        </p:nvSpPr>
        <p:spPr>
          <a:xfrm>
            <a:off x="7182218" y="3217505"/>
            <a:ext cx="3503108"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GB" sz="1200" dirty="0"/>
              <a:t>Activating Theory - Action Research with Faith Leaders for the British Ritual Innovation in COVID</a:t>
            </a:r>
            <a:endParaRPr lang="en-US" sz="1200" dirty="0"/>
          </a:p>
        </p:txBody>
      </p:sp>
      <p:sp>
        <p:nvSpPr>
          <p:cNvPr id="29" name="Rounded Rectangle 28">
            <a:extLst>
              <a:ext uri="{FF2B5EF4-FFF2-40B4-BE49-F238E27FC236}">
                <a16:creationId xmlns:a16="http://schemas.microsoft.com/office/drawing/2014/main" id="{A2282F91-A8C4-80B3-F36C-DDAE0BE1146E}"/>
              </a:ext>
            </a:extLst>
          </p:cNvPr>
          <p:cNvSpPr/>
          <p:nvPr/>
        </p:nvSpPr>
        <p:spPr>
          <a:xfrm>
            <a:off x="7177904" y="3708841"/>
            <a:ext cx="3507423"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GB" sz="1200" dirty="0"/>
              <a:t>Between the lines -  </a:t>
            </a:r>
          </a:p>
          <a:p>
            <a:r>
              <a:rPr lang="en-GB" sz="1200" dirty="0"/>
              <a:t>Conversations in Context,  a Dialogical Approach</a:t>
            </a:r>
            <a:endParaRPr lang="en-US" sz="1200" dirty="0"/>
          </a:p>
        </p:txBody>
      </p:sp>
      <p:sp>
        <p:nvSpPr>
          <p:cNvPr id="30" name="Rounded Rectangle 29">
            <a:extLst>
              <a:ext uri="{FF2B5EF4-FFF2-40B4-BE49-F238E27FC236}">
                <a16:creationId xmlns:a16="http://schemas.microsoft.com/office/drawing/2014/main" id="{280EFAE5-6FCB-89D5-7A90-533761F12597}"/>
              </a:ext>
            </a:extLst>
          </p:cNvPr>
          <p:cNvSpPr/>
          <p:nvPr/>
        </p:nvSpPr>
        <p:spPr>
          <a:xfrm>
            <a:off x="4585937" y="4297128"/>
            <a:ext cx="3020122" cy="457200"/>
          </a:xfrm>
          <a:prstGeom prst="roundRect">
            <a:avLst>
              <a:gd name="adj" fmla="val 8853"/>
            </a:avLst>
          </a:prstGeom>
          <a:solidFill>
            <a:srgbClr val="0036A1"/>
          </a:solidFill>
          <a:ln>
            <a:solidFill>
              <a:srgbClr val="0036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Part C: Case Studies</a:t>
            </a:r>
          </a:p>
        </p:txBody>
      </p:sp>
      <p:sp>
        <p:nvSpPr>
          <p:cNvPr id="31" name="Rounded Rectangle 30">
            <a:extLst>
              <a:ext uri="{FF2B5EF4-FFF2-40B4-BE49-F238E27FC236}">
                <a16:creationId xmlns:a16="http://schemas.microsoft.com/office/drawing/2014/main" id="{E2A2E002-DF8B-98B4-E03B-F87DEADBCAEE}"/>
              </a:ext>
            </a:extLst>
          </p:cNvPr>
          <p:cNvSpPr/>
          <p:nvPr/>
        </p:nvSpPr>
        <p:spPr>
          <a:xfrm>
            <a:off x="1491184" y="4527186"/>
            <a:ext cx="3020122" cy="227431"/>
          </a:xfrm>
          <a:prstGeom prst="roundRect">
            <a:avLst>
              <a:gd name="adj" fmla="val 13722"/>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1:  Sweden – Religious Heritage</a:t>
            </a:r>
          </a:p>
        </p:txBody>
      </p:sp>
      <p:sp>
        <p:nvSpPr>
          <p:cNvPr id="33" name="Rounded Rectangle 32">
            <a:extLst>
              <a:ext uri="{FF2B5EF4-FFF2-40B4-BE49-F238E27FC236}">
                <a16:creationId xmlns:a16="http://schemas.microsoft.com/office/drawing/2014/main" id="{3A7CCE20-717F-2CF1-EE1A-FBBBF4976DB6}"/>
              </a:ext>
            </a:extLst>
          </p:cNvPr>
          <p:cNvSpPr/>
          <p:nvPr/>
        </p:nvSpPr>
        <p:spPr>
          <a:xfrm>
            <a:off x="1491172" y="4783049"/>
            <a:ext cx="3020122" cy="227431"/>
          </a:xfrm>
          <a:prstGeom prst="roundRect">
            <a:avLst>
              <a:gd name="adj" fmla="val 10601"/>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2: UK – Sensory Rooms</a:t>
            </a:r>
          </a:p>
        </p:txBody>
      </p:sp>
      <p:sp>
        <p:nvSpPr>
          <p:cNvPr id="34" name="Rounded Rectangle 33">
            <a:extLst>
              <a:ext uri="{FF2B5EF4-FFF2-40B4-BE49-F238E27FC236}">
                <a16:creationId xmlns:a16="http://schemas.microsoft.com/office/drawing/2014/main" id="{5D853B6E-8890-1B42-D220-87665CB50580}"/>
              </a:ext>
            </a:extLst>
          </p:cNvPr>
          <p:cNvSpPr/>
          <p:nvPr/>
        </p:nvSpPr>
        <p:spPr>
          <a:xfrm>
            <a:off x="1491172" y="5048090"/>
            <a:ext cx="3020122" cy="227431"/>
          </a:xfrm>
          <a:prstGeom prst="roundRect">
            <a:avLst>
              <a:gd name="adj" fmla="val 10930"/>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3: England – Prom Events</a:t>
            </a:r>
          </a:p>
        </p:txBody>
      </p:sp>
      <p:sp>
        <p:nvSpPr>
          <p:cNvPr id="35" name="Rounded Rectangle 34">
            <a:extLst>
              <a:ext uri="{FF2B5EF4-FFF2-40B4-BE49-F238E27FC236}">
                <a16:creationId xmlns:a16="http://schemas.microsoft.com/office/drawing/2014/main" id="{66D8BC06-142A-0D2E-E128-06C8DBE8B3C7}"/>
              </a:ext>
            </a:extLst>
          </p:cNvPr>
          <p:cNvSpPr/>
          <p:nvPr/>
        </p:nvSpPr>
        <p:spPr>
          <a:xfrm>
            <a:off x="1491172" y="5308947"/>
            <a:ext cx="3020122" cy="227431"/>
          </a:xfrm>
          <a:prstGeom prst="roundRect">
            <a:avLst>
              <a:gd name="adj" fmla="val 7645"/>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4: UAE – Cultural Awareness</a:t>
            </a:r>
          </a:p>
        </p:txBody>
      </p:sp>
      <p:sp>
        <p:nvSpPr>
          <p:cNvPr id="36" name="Rounded Rectangle 35">
            <a:extLst>
              <a:ext uri="{FF2B5EF4-FFF2-40B4-BE49-F238E27FC236}">
                <a16:creationId xmlns:a16="http://schemas.microsoft.com/office/drawing/2014/main" id="{4912AA1E-9E8D-8C3D-16F6-3814A0CE9BA6}"/>
              </a:ext>
            </a:extLst>
          </p:cNvPr>
          <p:cNvSpPr/>
          <p:nvPr/>
        </p:nvSpPr>
        <p:spPr>
          <a:xfrm>
            <a:off x="1491172" y="5569804"/>
            <a:ext cx="3020122" cy="227431"/>
          </a:xfrm>
          <a:prstGeom prst="roundRect">
            <a:avLst>
              <a:gd name="adj" fmla="val 10930"/>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5: Australia – Indigenous Communities</a:t>
            </a:r>
          </a:p>
        </p:txBody>
      </p:sp>
      <p:sp>
        <p:nvSpPr>
          <p:cNvPr id="37" name="Rounded Rectangle 36">
            <a:extLst>
              <a:ext uri="{FF2B5EF4-FFF2-40B4-BE49-F238E27FC236}">
                <a16:creationId xmlns:a16="http://schemas.microsoft.com/office/drawing/2014/main" id="{2E655301-5EC5-CCCE-0FE1-6737E9BF5043}"/>
              </a:ext>
            </a:extLst>
          </p:cNvPr>
          <p:cNvSpPr/>
          <p:nvPr/>
        </p:nvSpPr>
        <p:spPr>
          <a:xfrm>
            <a:off x="4585939" y="4795464"/>
            <a:ext cx="3020122" cy="227431"/>
          </a:xfrm>
          <a:prstGeom prst="roundRect">
            <a:avLst>
              <a:gd name="adj" fmla="val 13722"/>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6: Qatar – Football World Cup</a:t>
            </a:r>
          </a:p>
        </p:txBody>
      </p:sp>
      <p:sp>
        <p:nvSpPr>
          <p:cNvPr id="38" name="Rounded Rectangle 37">
            <a:extLst>
              <a:ext uri="{FF2B5EF4-FFF2-40B4-BE49-F238E27FC236}">
                <a16:creationId xmlns:a16="http://schemas.microsoft.com/office/drawing/2014/main" id="{5C352660-3882-24CA-80A6-C75308BDD1EB}"/>
              </a:ext>
            </a:extLst>
          </p:cNvPr>
          <p:cNvSpPr/>
          <p:nvPr/>
        </p:nvSpPr>
        <p:spPr>
          <a:xfrm>
            <a:off x="4585938" y="5050264"/>
            <a:ext cx="3020122" cy="227431"/>
          </a:xfrm>
          <a:prstGeom prst="roundRect">
            <a:avLst>
              <a:gd name="adj" fmla="val 8138"/>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7: USA – NFL </a:t>
            </a:r>
          </a:p>
        </p:txBody>
      </p:sp>
      <p:sp>
        <p:nvSpPr>
          <p:cNvPr id="39" name="Rounded Rectangle 38">
            <a:extLst>
              <a:ext uri="{FF2B5EF4-FFF2-40B4-BE49-F238E27FC236}">
                <a16:creationId xmlns:a16="http://schemas.microsoft.com/office/drawing/2014/main" id="{AC9EDC49-0E12-075C-E372-F891E8AFE407}"/>
              </a:ext>
            </a:extLst>
          </p:cNvPr>
          <p:cNvSpPr/>
          <p:nvPr/>
        </p:nvSpPr>
        <p:spPr>
          <a:xfrm>
            <a:off x="4585937" y="5304690"/>
            <a:ext cx="3020122" cy="227431"/>
          </a:xfrm>
          <a:prstGeom prst="roundRect">
            <a:avLst>
              <a:gd name="adj" fmla="val 8138"/>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8: Japan – Cultural Heritage</a:t>
            </a:r>
          </a:p>
        </p:txBody>
      </p:sp>
      <p:sp>
        <p:nvSpPr>
          <p:cNvPr id="40" name="Rounded Rectangle 39">
            <a:extLst>
              <a:ext uri="{FF2B5EF4-FFF2-40B4-BE49-F238E27FC236}">
                <a16:creationId xmlns:a16="http://schemas.microsoft.com/office/drawing/2014/main" id="{498AF2F0-57A0-1236-E333-26E07A39AD2C}"/>
              </a:ext>
            </a:extLst>
          </p:cNvPr>
          <p:cNvSpPr/>
          <p:nvPr/>
        </p:nvSpPr>
        <p:spPr>
          <a:xfrm>
            <a:off x="4585937" y="5559855"/>
            <a:ext cx="3020122" cy="227431"/>
          </a:xfrm>
          <a:prstGeom prst="roundRect">
            <a:avLst>
              <a:gd name="adj" fmla="val 10766"/>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9: UK – Sport and Gender</a:t>
            </a:r>
          </a:p>
        </p:txBody>
      </p:sp>
      <p:sp>
        <p:nvSpPr>
          <p:cNvPr id="41" name="Rounded Rectangle 40">
            <a:extLst>
              <a:ext uri="{FF2B5EF4-FFF2-40B4-BE49-F238E27FC236}">
                <a16:creationId xmlns:a16="http://schemas.microsoft.com/office/drawing/2014/main" id="{1C3ABEA0-1D3B-3DE2-96EA-CAA907C7B8C6}"/>
              </a:ext>
            </a:extLst>
          </p:cNvPr>
          <p:cNvSpPr/>
          <p:nvPr/>
        </p:nvSpPr>
        <p:spPr>
          <a:xfrm>
            <a:off x="7680699" y="4541247"/>
            <a:ext cx="3020122" cy="227431"/>
          </a:xfrm>
          <a:prstGeom prst="roundRect">
            <a:avLst>
              <a:gd name="adj" fmla="val 10601"/>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10: UK – Faith and Sexuality</a:t>
            </a:r>
          </a:p>
        </p:txBody>
      </p:sp>
      <p:sp>
        <p:nvSpPr>
          <p:cNvPr id="42" name="Rounded Rectangle 41">
            <a:extLst>
              <a:ext uri="{FF2B5EF4-FFF2-40B4-BE49-F238E27FC236}">
                <a16:creationId xmlns:a16="http://schemas.microsoft.com/office/drawing/2014/main" id="{EEE18019-1781-5F1E-3545-518EED0DEFB7}"/>
              </a:ext>
            </a:extLst>
          </p:cNvPr>
          <p:cNvSpPr/>
          <p:nvPr/>
        </p:nvSpPr>
        <p:spPr>
          <a:xfrm>
            <a:off x="7680698" y="4794318"/>
            <a:ext cx="3020122" cy="227431"/>
          </a:xfrm>
          <a:prstGeom prst="roundRect">
            <a:avLst>
              <a:gd name="adj" fmla="val 10930"/>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11: UK – Cultural Events</a:t>
            </a:r>
          </a:p>
        </p:txBody>
      </p:sp>
      <p:sp>
        <p:nvSpPr>
          <p:cNvPr id="43" name="Rounded Rectangle 42">
            <a:extLst>
              <a:ext uri="{FF2B5EF4-FFF2-40B4-BE49-F238E27FC236}">
                <a16:creationId xmlns:a16="http://schemas.microsoft.com/office/drawing/2014/main" id="{F0FFA300-549C-DC7D-D03C-217B7B3C9D1F}"/>
              </a:ext>
            </a:extLst>
          </p:cNvPr>
          <p:cNvSpPr/>
          <p:nvPr/>
        </p:nvSpPr>
        <p:spPr>
          <a:xfrm>
            <a:off x="7680697" y="5047513"/>
            <a:ext cx="3020122" cy="227431"/>
          </a:xfrm>
          <a:prstGeom prst="roundRect">
            <a:avLst>
              <a:gd name="adj" fmla="val 10766"/>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12: USA – Belonging and Ethnicity</a:t>
            </a:r>
          </a:p>
        </p:txBody>
      </p:sp>
      <p:sp>
        <p:nvSpPr>
          <p:cNvPr id="44" name="Rounded Rectangle 43">
            <a:extLst>
              <a:ext uri="{FF2B5EF4-FFF2-40B4-BE49-F238E27FC236}">
                <a16:creationId xmlns:a16="http://schemas.microsoft.com/office/drawing/2014/main" id="{71768A14-C58F-9E65-604F-F08BF1F58A9C}"/>
              </a:ext>
            </a:extLst>
          </p:cNvPr>
          <p:cNvSpPr/>
          <p:nvPr/>
        </p:nvSpPr>
        <p:spPr>
          <a:xfrm>
            <a:off x="7680696" y="5304906"/>
            <a:ext cx="3020122" cy="227431"/>
          </a:xfrm>
          <a:prstGeom prst="roundRect">
            <a:avLst>
              <a:gd name="adj" fmla="val 8137"/>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13: Caribbean – Diaspora Communities</a:t>
            </a:r>
          </a:p>
        </p:txBody>
      </p:sp>
      <p:sp>
        <p:nvSpPr>
          <p:cNvPr id="45" name="Rounded Rectangle 44">
            <a:extLst>
              <a:ext uri="{FF2B5EF4-FFF2-40B4-BE49-F238E27FC236}">
                <a16:creationId xmlns:a16="http://schemas.microsoft.com/office/drawing/2014/main" id="{5F0EC2B1-4938-FCFD-B45C-3293D7B0017E}"/>
              </a:ext>
            </a:extLst>
          </p:cNvPr>
          <p:cNvSpPr/>
          <p:nvPr/>
        </p:nvSpPr>
        <p:spPr>
          <a:xfrm>
            <a:off x="7680696" y="5558127"/>
            <a:ext cx="3020122" cy="227431"/>
          </a:xfrm>
          <a:prstGeom prst="roundRect">
            <a:avLst>
              <a:gd name="adj" fmla="val 10930"/>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14: Nigeria – Business Events</a:t>
            </a:r>
          </a:p>
        </p:txBody>
      </p:sp>
    </p:spTree>
    <p:extLst>
      <p:ext uri="{BB962C8B-B14F-4D97-AF65-F5344CB8AC3E}">
        <p14:creationId xmlns:p14="http://schemas.microsoft.com/office/powerpoint/2010/main" val="2480713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FE17B-32FE-30E9-1690-4E2F59B0C3BA}"/>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AEB79080-C0D8-CB3E-F482-32A8C77EECFA}"/>
              </a:ext>
            </a:extLst>
          </p:cNvPr>
          <p:cNvSpPr>
            <a:spLocks noGrp="1"/>
          </p:cNvSpPr>
          <p:nvPr>
            <p:ph type="ftr" sz="quarter" idx="11"/>
          </p:nvPr>
        </p:nvSpPr>
        <p:spPr/>
        <p:txBody>
          <a:bodyPr/>
          <a:lstStyle/>
          <a:p>
            <a:r>
              <a:rPr lang="de-DE"/>
              <a:t>© Albert, Dowson &amp; Lomax 2025 https://www.goodfellowpublishers.com/culturalrisk</a:t>
            </a:r>
            <a:endParaRPr lang="en-GB" dirty="0"/>
          </a:p>
        </p:txBody>
      </p:sp>
      <p:pic>
        <p:nvPicPr>
          <p:cNvPr id="21" name="Picture 20">
            <a:extLst>
              <a:ext uri="{FF2B5EF4-FFF2-40B4-BE49-F238E27FC236}">
                <a16:creationId xmlns:a16="http://schemas.microsoft.com/office/drawing/2014/main" id="{4C702700-68E9-BAB0-C856-5E522D946B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3261" y="615973"/>
            <a:ext cx="6145588" cy="4755773"/>
          </a:xfrm>
          <a:prstGeom prst="rect">
            <a:avLst/>
          </a:prstGeom>
        </p:spPr>
      </p:pic>
    </p:spTree>
    <p:extLst>
      <p:ext uri="{BB962C8B-B14F-4D97-AF65-F5344CB8AC3E}">
        <p14:creationId xmlns:p14="http://schemas.microsoft.com/office/powerpoint/2010/main" val="2054002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03D268D-033C-C890-FB49-F3273A3F9FE9}"/>
              </a:ext>
            </a:extLst>
          </p:cNvPr>
          <p:cNvSpPr>
            <a:spLocks noGrp="1"/>
          </p:cNvSpPr>
          <p:nvPr>
            <p:ph type="ftr" sz="quarter" idx="11"/>
          </p:nvPr>
        </p:nvSpPr>
        <p:spPr/>
        <p:txBody>
          <a:bodyPr/>
          <a:lstStyle/>
          <a:p>
            <a:r>
              <a:rPr lang="de-DE"/>
              <a:t>© Albert, Dowson &amp; Lomax 2025 https://www.goodfellowpublishers.com/culturalrisk</a:t>
            </a:r>
            <a:endParaRPr lang="en-GB" dirty="0"/>
          </a:p>
        </p:txBody>
      </p:sp>
      <p:pic>
        <p:nvPicPr>
          <p:cNvPr id="13" name="Picture 12">
            <a:extLst>
              <a:ext uri="{FF2B5EF4-FFF2-40B4-BE49-F238E27FC236}">
                <a16:creationId xmlns:a16="http://schemas.microsoft.com/office/drawing/2014/main" id="{31D343AD-2E03-BC95-C176-34FA52D015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8869" y="479699"/>
            <a:ext cx="6174262" cy="4872459"/>
          </a:xfrm>
          <a:prstGeom prst="rect">
            <a:avLst/>
          </a:prstGeom>
        </p:spPr>
      </p:pic>
    </p:spTree>
    <p:extLst>
      <p:ext uri="{BB962C8B-B14F-4D97-AF65-F5344CB8AC3E}">
        <p14:creationId xmlns:p14="http://schemas.microsoft.com/office/powerpoint/2010/main" val="839498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5CAC63-66A3-2229-05B9-BCFF6591E1A5}"/>
              </a:ext>
            </a:extLst>
          </p:cNvPr>
          <p:cNvSpPr>
            <a:spLocks noGrp="1"/>
          </p:cNvSpPr>
          <p:nvPr>
            <p:ph sz="half" idx="1"/>
          </p:nvPr>
        </p:nvSpPr>
        <p:spPr>
          <a:xfrm>
            <a:off x="153731" y="993587"/>
            <a:ext cx="7999670" cy="4928176"/>
          </a:xfrm>
        </p:spPr>
        <p:txBody>
          <a:bodyPr/>
          <a:lstStyle/>
          <a:p>
            <a:r>
              <a:rPr lang="en-GB" sz="2000" b="0" i="0" dirty="0">
                <a:solidFill>
                  <a:srgbClr val="1A1919"/>
                </a:solidFill>
                <a:effectLst/>
              </a:rPr>
              <a:t>Real life international case studies of cultural issues in events</a:t>
            </a:r>
            <a:r>
              <a:rPr lang="en-GB" sz="2000" dirty="0">
                <a:solidFill>
                  <a:srgbClr val="1A1919"/>
                </a:solidFill>
              </a:rPr>
              <a:t> </a:t>
            </a:r>
            <a:r>
              <a:rPr lang="en-GB" sz="2000" b="0" i="0" dirty="0">
                <a:solidFill>
                  <a:srgbClr val="1A1919"/>
                </a:solidFill>
                <a:effectLst/>
              </a:rPr>
              <a:t>contexts, contributed by international academics and practitioners.</a:t>
            </a:r>
            <a:endParaRPr lang="en-GB" sz="2000" dirty="0">
              <a:solidFill>
                <a:srgbClr val="1A1919"/>
              </a:solidFill>
              <a:effectLst/>
            </a:endParaRPr>
          </a:p>
          <a:p>
            <a:r>
              <a:rPr lang="en-GB" sz="2000" b="0" i="0" dirty="0">
                <a:solidFill>
                  <a:srgbClr val="1A1919"/>
                </a:solidFill>
                <a:effectLst/>
              </a:rPr>
              <a:t>Provides background and context of the organization in which</a:t>
            </a:r>
            <a:r>
              <a:rPr lang="en-GB" sz="2000" dirty="0">
                <a:solidFill>
                  <a:srgbClr val="1A1919"/>
                </a:solidFill>
              </a:rPr>
              <a:t> </a:t>
            </a:r>
            <a:r>
              <a:rPr lang="en-GB" sz="2000" b="0" i="0" dirty="0">
                <a:solidFill>
                  <a:srgbClr val="1A1919"/>
                </a:solidFill>
                <a:effectLst/>
              </a:rPr>
              <a:t>the cultural issues occurred, with detailed scenarios of cultural issues in the event</a:t>
            </a:r>
            <a:endParaRPr lang="en-GB" sz="2000" dirty="0">
              <a:solidFill>
                <a:srgbClr val="1A1919"/>
              </a:solidFill>
              <a:effectLst/>
            </a:endParaRPr>
          </a:p>
          <a:p>
            <a:r>
              <a:rPr lang="en-GB" sz="2000" dirty="0">
                <a:solidFill>
                  <a:srgbClr val="1A1919"/>
                </a:solidFill>
              </a:rPr>
              <a:t>E</a:t>
            </a:r>
            <a:r>
              <a:rPr lang="en-GB" sz="2000" b="0" i="0" dirty="0">
                <a:solidFill>
                  <a:srgbClr val="1A1919"/>
                </a:solidFill>
                <a:effectLst/>
              </a:rPr>
              <a:t>xplains how and why the cultural issues came about, suggesting potential mitigation of each cultural issue, with specific actions</a:t>
            </a:r>
            <a:endParaRPr lang="en-GB" sz="2000" dirty="0">
              <a:solidFill>
                <a:srgbClr val="1A1919"/>
              </a:solidFill>
              <a:effectLst/>
            </a:endParaRPr>
          </a:p>
          <a:p>
            <a:r>
              <a:rPr lang="en-GB" sz="2000" b="0" i="0" dirty="0">
                <a:solidFill>
                  <a:srgbClr val="1A1919"/>
                </a:solidFill>
                <a:effectLst/>
              </a:rPr>
              <a:t>Identifies benefits of undertaking a cultural risk assessment prior to</a:t>
            </a:r>
            <a:r>
              <a:rPr lang="en-GB" sz="2000" dirty="0">
                <a:solidFill>
                  <a:srgbClr val="1A1919"/>
                </a:solidFill>
              </a:rPr>
              <a:t> </a:t>
            </a:r>
            <a:r>
              <a:rPr lang="en-GB" sz="2000" b="0" i="0" dirty="0">
                <a:solidFill>
                  <a:srgbClr val="1A1919"/>
                </a:solidFill>
                <a:effectLst/>
              </a:rPr>
              <a:t>and/or during the scenario</a:t>
            </a:r>
            <a:endParaRPr lang="en-GB" sz="2000" dirty="0">
              <a:solidFill>
                <a:srgbClr val="1A1919"/>
              </a:solidFill>
              <a:effectLst/>
            </a:endParaRPr>
          </a:p>
          <a:p>
            <a:r>
              <a:rPr lang="en-GB" sz="2000" dirty="0">
                <a:solidFill>
                  <a:srgbClr val="1A1919"/>
                </a:solidFill>
              </a:rPr>
              <a:t>M</a:t>
            </a:r>
            <a:r>
              <a:rPr lang="en-GB" sz="2000" b="0" i="0" dirty="0">
                <a:solidFill>
                  <a:srgbClr val="1A1919"/>
                </a:solidFill>
                <a:effectLst/>
              </a:rPr>
              <a:t>ore than one cultural risk (intersectionality) in each scenario. Cultural risks include religious, ethnic, heritage, social,</a:t>
            </a:r>
            <a:r>
              <a:rPr lang="en-GB" sz="2000" dirty="0">
                <a:solidFill>
                  <a:srgbClr val="1A1919"/>
                </a:solidFill>
              </a:rPr>
              <a:t> </a:t>
            </a:r>
            <a:r>
              <a:rPr lang="en-GB" sz="2000" b="0" i="0" dirty="0">
                <a:solidFill>
                  <a:srgbClr val="1A1919"/>
                </a:solidFill>
                <a:effectLst/>
              </a:rPr>
              <a:t>ethical, language, dietary restrictions and requirements, dress codes, sal interaction, gender, sexuality, neurodiversity, local factors, and other aspects</a:t>
            </a:r>
            <a:endParaRPr lang="en-GB" sz="2400" dirty="0">
              <a:solidFill>
                <a:srgbClr val="1A1919"/>
              </a:solidFill>
              <a:effectLst/>
            </a:endParaRPr>
          </a:p>
        </p:txBody>
      </p:sp>
      <p:sp>
        <p:nvSpPr>
          <p:cNvPr id="5" name="Footer Placeholder 4">
            <a:extLst>
              <a:ext uri="{FF2B5EF4-FFF2-40B4-BE49-F238E27FC236}">
                <a16:creationId xmlns:a16="http://schemas.microsoft.com/office/drawing/2014/main" id="{25F5C80F-8B59-9C7B-32E0-1D4ECBDFDD7E}"/>
              </a:ext>
            </a:extLst>
          </p:cNvPr>
          <p:cNvSpPr>
            <a:spLocks noGrp="1"/>
          </p:cNvSpPr>
          <p:nvPr>
            <p:ph type="ftr" sz="quarter" idx="11"/>
          </p:nvPr>
        </p:nvSpPr>
        <p:spPr/>
        <p:txBody>
          <a:bodyPr/>
          <a:lstStyle/>
          <a:p>
            <a:r>
              <a:rPr lang="de-DE"/>
              <a:t>© Albert, Dowson &amp; Lomax 2025 https://www.goodfellowpublishers.com/culturalrisk</a:t>
            </a:r>
            <a:endParaRPr lang="en-GB"/>
          </a:p>
        </p:txBody>
      </p:sp>
      <p:pic>
        <p:nvPicPr>
          <p:cNvPr id="4" name="Picture 3">
            <a:extLst>
              <a:ext uri="{FF2B5EF4-FFF2-40B4-BE49-F238E27FC236}">
                <a16:creationId xmlns:a16="http://schemas.microsoft.com/office/drawing/2014/main" id="{9E0665A4-B394-C339-127F-905D7B3B6F29}"/>
              </a:ext>
            </a:extLst>
          </p:cNvPr>
          <p:cNvPicPr>
            <a:picLocks noChangeAspect="1"/>
          </p:cNvPicPr>
          <p:nvPr/>
        </p:nvPicPr>
        <p:blipFill>
          <a:blip r:embed="rId2">
            <a:extLst>
              <a:ext uri="{28A0092B-C50C-407E-A947-70E740481C1C}">
                <a14:useLocalDpi xmlns:a14="http://schemas.microsoft.com/office/drawing/2010/main" val="0"/>
              </a:ext>
            </a:extLst>
          </a:blip>
          <a:srcRect t="12998"/>
          <a:stretch>
            <a:fillRect/>
          </a:stretch>
        </p:blipFill>
        <p:spPr>
          <a:xfrm>
            <a:off x="8234472" y="993587"/>
            <a:ext cx="3803798" cy="4412512"/>
          </a:xfrm>
          <a:prstGeom prst="rect">
            <a:avLst/>
          </a:prstGeom>
        </p:spPr>
      </p:pic>
      <p:sp>
        <p:nvSpPr>
          <p:cNvPr id="6" name="Rounded Rectangle 5">
            <a:extLst>
              <a:ext uri="{FF2B5EF4-FFF2-40B4-BE49-F238E27FC236}">
                <a16:creationId xmlns:a16="http://schemas.microsoft.com/office/drawing/2014/main" id="{343025A3-1B77-EF07-C84A-EFEE31C5E3A7}"/>
              </a:ext>
            </a:extLst>
          </p:cNvPr>
          <p:cNvSpPr/>
          <p:nvPr/>
        </p:nvSpPr>
        <p:spPr>
          <a:xfrm>
            <a:off x="3389693" y="118294"/>
            <a:ext cx="5412614" cy="719190"/>
          </a:xfrm>
          <a:prstGeom prst="roundRect">
            <a:avLst>
              <a:gd name="adj" fmla="val 8853"/>
            </a:avLst>
          </a:prstGeom>
          <a:solidFill>
            <a:srgbClr val="0036A1"/>
          </a:solidFill>
          <a:ln>
            <a:solidFill>
              <a:srgbClr val="0036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t>Part C: Case Studies</a:t>
            </a:r>
          </a:p>
        </p:txBody>
      </p:sp>
    </p:spTree>
    <p:extLst>
      <p:ext uri="{BB962C8B-B14F-4D97-AF65-F5344CB8AC3E}">
        <p14:creationId xmlns:p14="http://schemas.microsoft.com/office/powerpoint/2010/main" val="4200729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A0FE301-7F1C-109B-48DC-730BFEDF190B}"/>
              </a:ext>
            </a:extLst>
          </p:cNvPr>
          <p:cNvSpPr>
            <a:spLocks noGrp="1"/>
          </p:cNvSpPr>
          <p:nvPr>
            <p:ph type="ftr" sz="quarter" idx="11"/>
          </p:nvPr>
        </p:nvSpPr>
        <p:spPr/>
        <p:txBody>
          <a:bodyPr/>
          <a:lstStyle/>
          <a:p>
            <a:r>
              <a:rPr lang="de-DE"/>
              <a:t>© Albert, Dowson &amp; Lomax 2025 https://www.goodfellowpublishers.com/culturalrisk</a:t>
            </a:r>
            <a:endParaRPr lang="en-GB" dirty="0"/>
          </a:p>
        </p:txBody>
      </p:sp>
      <p:sp>
        <p:nvSpPr>
          <p:cNvPr id="3" name="Title 2">
            <a:extLst>
              <a:ext uri="{FF2B5EF4-FFF2-40B4-BE49-F238E27FC236}">
                <a16:creationId xmlns:a16="http://schemas.microsoft.com/office/drawing/2014/main" id="{62344F08-73F6-A7C3-4139-99B8DC0F68FB}"/>
              </a:ext>
            </a:extLst>
          </p:cNvPr>
          <p:cNvSpPr>
            <a:spLocks noGrp="1"/>
          </p:cNvSpPr>
          <p:nvPr>
            <p:ph type="title" idx="4294967295"/>
          </p:nvPr>
        </p:nvSpPr>
        <p:spPr>
          <a:xfrm>
            <a:off x="573552" y="104174"/>
            <a:ext cx="11172405" cy="1021074"/>
          </a:xfrm>
          <a:prstGeom prst="rect">
            <a:avLst/>
          </a:prstGeom>
        </p:spPr>
        <p:txBody>
          <a:bodyPr/>
          <a:lstStyle/>
          <a:p>
            <a:r>
              <a:rPr lang="en-GB" sz="4000" dirty="0"/>
              <a:t>Case Study 1: Sweden – International Religious Heritage Conference </a:t>
            </a:r>
            <a:r>
              <a:rPr lang="en-GB" sz="2400" i="1" dirty="0"/>
              <a:t>Ruth Dowson</a:t>
            </a:r>
            <a:r>
              <a:rPr lang="en-GB" sz="4000" dirty="0"/>
              <a:t> </a:t>
            </a:r>
            <a:endParaRPr lang="en-US" sz="2400" i="1" dirty="0"/>
          </a:p>
        </p:txBody>
      </p:sp>
      <p:sp>
        <p:nvSpPr>
          <p:cNvPr id="4" name="Content Placeholder 3">
            <a:extLst>
              <a:ext uri="{FF2B5EF4-FFF2-40B4-BE49-F238E27FC236}">
                <a16:creationId xmlns:a16="http://schemas.microsoft.com/office/drawing/2014/main" id="{B8747C75-C35C-5521-5AED-0D277CB72809}"/>
              </a:ext>
            </a:extLst>
          </p:cNvPr>
          <p:cNvSpPr>
            <a:spLocks noGrp="1"/>
          </p:cNvSpPr>
          <p:nvPr>
            <p:ph sz="half" idx="4294967295"/>
          </p:nvPr>
        </p:nvSpPr>
        <p:spPr>
          <a:xfrm>
            <a:off x="136560" y="1216934"/>
            <a:ext cx="11907956" cy="4600485"/>
          </a:xfrm>
          <a:prstGeom prst="rect">
            <a:avLst/>
          </a:prstGeom>
        </p:spPr>
        <p:txBody>
          <a:bodyPr/>
          <a:lstStyle/>
          <a:p>
            <a:r>
              <a:rPr lang="en-GB" sz="2400" dirty="0">
                <a:solidFill>
                  <a:srgbClr val="1A1919"/>
                </a:solidFill>
              </a:rPr>
              <a:t>Future for religious Heritage – a secular organisation protecting religious heritage</a:t>
            </a:r>
          </a:p>
          <a:p>
            <a:r>
              <a:rPr lang="en-GB" sz="2400" dirty="0">
                <a:solidFill>
                  <a:srgbClr val="1A1919"/>
                </a:solidFill>
                <a:effectLst/>
              </a:rPr>
              <a:t>Europe has thousands of current and former places of worship</a:t>
            </a:r>
          </a:p>
          <a:p>
            <a:r>
              <a:rPr lang="en-GB" sz="2400" dirty="0">
                <a:solidFill>
                  <a:srgbClr val="1A1919"/>
                </a:solidFill>
              </a:rPr>
              <a:t>Cultural issues</a:t>
            </a:r>
          </a:p>
          <a:p>
            <a:r>
              <a:rPr lang="en-GB" sz="2400" dirty="0">
                <a:solidFill>
                  <a:srgbClr val="1A1919"/>
                </a:solidFill>
                <a:effectLst/>
              </a:rPr>
              <a:t>Religious heritage conference dates clashed with Muslim religious festival of Eid al </a:t>
            </a:r>
            <a:r>
              <a:rPr lang="en-GB" sz="2400" dirty="0" err="1">
                <a:solidFill>
                  <a:srgbClr val="1A1919"/>
                </a:solidFill>
                <a:effectLst/>
              </a:rPr>
              <a:t>Fitr</a:t>
            </a:r>
            <a:r>
              <a:rPr lang="en-GB" sz="2400" dirty="0">
                <a:solidFill>
                  <a:srgbClr val="1A1919"/>
                </a:solidFill>
                <a:effectLst/>
              </a:rPr>
              <a:t> </a:t>
            </a:r>
            <a:r>
              <a:rPr lang="en-GB" sz="2400" dirty="0">
                <a:solidFill>
                  <a:srgbClr val="1A1919"/>
                </a:solidFill>
              </a:rPr>
              <a:t>and</a:t>
            </a:r>
            <a:r>
              <a:rPr lang="en-GB" sz="2400" dirty="0">
                <a:solidFill>
                  <a:srgbClr val="1A1919"/>
                </a:solidFill>
                <a:effectLst/>
              </a:rPr>
              <a:t> the end of </a:t>
            </a:r>
            <a:r>
              <a:rPr lang="en-GB" sz="2400" dirty="0">
                <a:solidFill>
                  <a:srgbClr val="1A1919"/>
                </a:solidFill>
              </a:rPr>
              <a:t>the fasting month of Ramadan. A Keynote speaker was a Muslim but no other Muslims attended the conference. </a:t>
            </a:r>
            <a:r>
              <a:rPr lang="en-GB" sz="2400" dirty="0">
                <a:solidFill>
                  <a:srgbClr val="1A1919"/>
                </a:solidFill>
                <a:effectLst/>
              </a:rPr>
              <a:t>Conference organisers should have checked a religious calendar prior to fixing the date</a:t>
            </a:r>
          </a:p>
          <a:p>
            <a:r>
              <a:rPr lang="en-GB" sz="2400" dirty="0">
                <a:solidFill>
                  <a:srgbClr val="1A1919"/>
                </a:solidFill>
              </a:rPr>
              <a:t>Dietary requirements were well catered for – all meals were vegetarian and alcohol-free dishes </a:t>
            </a:r>
          </a:p>
          <a:p>
            <a:r>
              <a:rPr lang="en-GB" sz="2400" dirty="0">
                <a:solidFill>
                  <a:srgbClr val="1A1919"/>
                </a:solidFill>
                <a:effectLst/>
              </a:rPr>
              <a:t>Engagement with the local community through activities for local youth and Sami ethnic singer in concert </a:t>
            </a:r>
          </a:p>
          <a:p>
            <a:pPr lvl="1"/>
            <a:endParaRPr lang="en-GB" dirty="0">
              <a:solidFill>
                <a:srgbClr val="1A1919"/>
              </a:solidFill>
              <a:effectLst/>
              <a:latin typeface="Helvetica" pitchFamily="2" charset="0"/>
            </a:endParaRPr>
          </a:p>
        </p:txBody>
      </p:sp>
    </p:spTree>
    <p:extLst>
      <p:ext uri="{BB962C8B-B14F-4D97-AF65-F5344CB8AC3E}">
        <p14:creationId xmlns:p14="http://schemas.microsoft.com/office/powerpoint/2010/main" val="160622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5ECBEB-F289-3FDD-4554-0A4398959428}"/>
              </a:ext>
            </a:extLst>
          </p:cNvPr>
          <p:cNvSpPr>
            <a:spLocks noGrp="1"/>
          </p:cNvSpPr>
          <p:nvPr>
            <p:ph type="title"/>
          </p:nvPr>
        </p:nvSpPr>
        <p:spPr>
          <a:xfrm>
            <a:off x="921605" y="121733"/>
            <a:ext cx="10653823" cy="929772"/>
          </a:xfrm>
        </p:spPr>
        <p:txBody>
          <a:bodyPr/>
          <a:lstStyle/>
          <a:p>
            <a:r>
              <a:rPr lang="en-GB" sz="4000" dirty="0"/>
              <a:t>Case Study 2: UK – Sensory Rooms </a:t>
            </a:r>
            <a:r>
              <a:rPr lang="en-GB" sz="2400" i="1" dirty="0"/>
              <a:t>Ruth Dowson</a:t>
            </a:r>
            <a:endParaRPr lang="en-US" sz="2400" i="1" dirty="0"/>
          </a:p>
        </p:txBody>
      </p:sp>
      <p:sp>
        <p:nvSpPr>
          <p:cNvPr id="4" name="Content Placeholder 3">
            <a:extLst>
              <a:ext uri="{FF2B5EF4-FFF2-40B4-BE49-F238E27FC236}">
                <a16:creationId xmlns:a16="http://schemas.microsoft.com/office/drawing/2014/main" id="{4B397689-74D1-FB57-5BE1-720322C8791C}"/>
              </a:ext>
            </a:extLst>
          </p:cNvPr>
          <p:cNvSpPr>
            <a:spLocks noGrp="1"/>
          </p:cNvSpPr>
          <p:nvPr>
            <p:ph sz="half" idx="1"/>
          </p:nvPr>
        </p:nvSpPr>
        <p:spPr>
          <a:xfrm>
            <a:off x="616572" y="953398"/>
            <a:ext cx="10653823" cy="4700150"/>
          </a:xfrm>
        </p:spPr>
        <p:txBody>
          <a:bodyPr/>
          <a:lstStyle/>
          <a:p>
            <a:r>
              <a:rPr lang="en-GB" dirty="0">
                <a:solidFill>
                  <a:srgbClr val="1A1919"/>
                </a:solidFill>
                <a:effectLst/>
              </a:rPr>
              <a:t>Focus on installation of sensory rooms at unusual event venues </a:t>
            </a:r>
          </a:p>
          <a:p>
            <a:r>
              <a:rPr lang="en-GB" dirty="0">
                <a:solidFill>
                  <a:srgbClr val="1A1919"/>
                </a:solidFill>
              </a:rPr>
              <a:t>Aimed at providing multi sensory environments for neurodiverse children and young people </a:t>
            </a:r>
          </a:p>
          <a:p>
            <a:r>
              <a:rPr lang="en-GB" dirty="0">
                <a:solidFill>
                  <a:srgbClr val="1A1919"/>
                </a:solidFill>
              </a:rPr>
              <a:t>An AIM-accredited</a:t>
            </a:r>
            <a:r>
              <a:rPr lang="en-GB" dirty="0">
                <a:solidFill>
                  <a:srgbClr val="1A1919"/>
                </a:solidFill>
                <a:effectLst/>
              </a:rPr>
              <a:t> church venue that hosts commercial events. Sensory room funded by charities, ‘Kids Out’ and Women’s Aid. Also used by local community.</a:t>
            </a:r>
          </a:p>
          <a:p>
            <a:r>
              <a:rPr lang="en-GB" dirty="0">
                <a:solidFill>
                  <a:srgbClr val="1A1919"/>
                </a:solidFill>
              </a:rPr>
              <a:t>C</a:t>
            </a:r>
            <a:r>
              <a:rPr lang="en-GB" dirty="0">
                <a:solidFill>
                  <a:srgbClr val="1A1919"/>
                </a:solidFill>
                <a:effectLst/>
              </a:rPr>
              <a:t>ounty cricket stadia, some have on site specialist rooms, others have hired temporary facilities</a:t>
            </a:r>
          </a:p>
          <a:p>
            <a:endParaRPr lang="en-GB" dirty="0">
              <a:solidFill>
                <a:srgbClr val="1A1919"/>
              </a:solidFill>
              <a:effectLst/>
            </a:endParaRPr>
          </a:p>
          <a:p>
            <a:endParaRPr lang="en-GB" sz="2400" dirty="0">
              <a:solidFill>
                <a:srgbClr val="1A1919"/>
              </a:solidFill>
              <a:effectLst/>
            </a:endParaRPr>
          </a:p>
          <a:p>
            <a:endParaRPr lang="en-US" dirty="0"/>
          </a:p>
        </p:txBody>
      </p:sp>
      <p:sp>
        <p:nvSpPr>
          <p:cNvPr id="2" name="Footer Placeholder 1">
            <a:extLst>
              <a:ext uri="{FF2B5EF4-FFF2-40B4-BE49-F238E27FC236}">
                <a16:creationId xmlns:a16="http://schemas.microsoft.com/office/drawing/2014/main" id="{0A9F9B79-162E-EFE2-6BD3-CF9BD46D15BF}"/>
              </a:ext>
            </a:extLst>
          </p:cNvPr>
          <p:cNvSpPr>
            <a:spLocks noGrp="1"/>
          </p:cNvSpPr>
          <p:nvPr>
            <p:ph type="ftr" sz="quarter" idx="11"/>
          </p:nvPr>
        </p:nvSpPr>
        <p:spPr/>
        <p:txBody>
          <a:bodyPr/>
          <a:lstStyle/>
          <a:p>
            <a:r>
              <a:rPr lang="de-DE"/>
              <a:t>© Albert, Dowson &amp; Lomax 2025 https://www.goodfellowpublishers.com/culturalrisk</a:t>
            </a:r>
            <a:endParaRPr lang="en-GB" dirty="0"/>
          </a:p>
        </p:txBody>
      </p:sp>
    </p:spTree>
    <p:extLst>
      <p:ext uri="{BB962C8B-B14F-4D97-AF65-F5344CB8AC3E}">
        <p14:creationId xmlns:p14="http://schemas.microsoft.com/office/powerpoint/2010/main" val="4184025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AC5A7-4F3A-A672-791A-79B3CB225112}"/>
              </a:ext>
            </a:extLst>
          </p:cNvPr>
          <p:cNvSpPr>
            <a:spLocks noGrp="1"/>
          </p:cNvSpPr>
          <p:nvPr>
            <p:ph type="title"/>
          </p:nvPr>
        </p:nvSpPr>
        <p:spPr>
          <a:xfrm>
            <a:off x="0" y="136526"/>
            <a:ext cx="12192000" cy="1010572"/>
          </a:xfrm>
        </p:spPr>
        <p:txBody>
          <a:bodyPr/>
          <a:lstStyle/>
          <a:p>
            <a:r>
              <a:rPr lang="en-GB" sz="4400" dirty="0"/>
              <a:t>Case Study 3: UK – Sixth Form Prom events </a:t>
            </a:r>
            <a:r>
              <a:rPr lang="en-GB" sz="2800" i="1" dirty="0"/>
              <a:t>Joanna Taylor</a:t>
            </a:r>
            <a:endParaRPr lang="en-US" dirty="0"/>
          </a:p>
        </p:txBody>
      </p:sp>
      <p:sp>
        <p:nvSpPr>
          <p:cNvPr id="3" name="Content Placeholder 2">
            <a:extLst>
              <a:ext uri="{FF2B5EF4-FFF2-40B4-BE49-F238E27FC236}">
                <a16:creationId xmlns:a16="http://schemas.microsoft.com/office/drawing/2014/main" id="{DDF794DD-40C7-5C1C-826B-453ACA7A09B1}"/>
              </a:ext>
            </a:extLst>
          </p:cNvPr>
          <p:cNvSpPr>
            <a:spLocks noGrp="1"/>
          </p:cNvSpPr>
          <p:nvPr>
            <p:ph sz="half" idx="1"/>
          </p:nvPr>
        </p:nvSpPr>
        <p:spPr>
          <a:xfrm>
            <a:off x="0" y="860322"/>
            <a:ext cx="12192000" cy="4661153"/>
          </a:xfrm>
        </p:spPr>
        <p:txBody>
          <a:bodyPr/>
          <a:lstStyle/>
          <a:p>
            <a:r>
              <a:rPr lang="en-GB" dirty="0"/>
              <a:t>Post A-Level exams prom for 200 students, organised by a team of staff and students in an event venue with accessible parking, lifts and disabled toilets</a:t>
            </a:r>
          </a:p>
          <a:p>
            <a:r>
              <a:rPr lang="en-GB" dirty="0"/>
              <a:t>Cultural issues – health, ethnicity, gender identity, access to toilets, dress codes and menu.</a:t>
            </a:r>
          </a:p>
          <a:p>
            <a:r>
              <a:rPr lang="en-GB" dirty="0"/>
              <a:t>Dietary requirements collected in advance with menu adjustments made for vegan, vegetarian and religious dietary requirements</a:t>
            </a:r>
          </a:p>
          <a:p>
            <a:r>
              <a:rPr lang="en-GB" dirty="0"/>
              <a:t>Venue toilet facilities included labelling for male, female and disabled use, but none labelled for non-binary people i.e. </a:t>
            </a:r>
            <a:r>
              <a:rPr lang="en-GB" dirty="0" err="1"/>
              <a:t>ungendered</a:t>
            </a:r>
            <a:r>
              <a:rPr lang="en-GB" dirty="0"/>
              <a:t> toilets needed.</a:t>
            </a:r>
          </a:p>
          <a:p>
            <a:r>
              <a:rPr lang="en-GB" dirty="0"/>
              <a:t>Attendees questioned negative connotations of ‘dis-abled’</a:t>
            </a:r>
          </a:p>
          <a:p>
            <a:r>
              <a:rPr lang="en-GB" dirty="0"/>
              <a:t>Some interpretations of ‘formalwear’ did not meet expected dress code.</a:t>
            </a:r>
          </a:p>
          <a:p>
            <a:endParaRPr lang="en-US" dirty="0"/>
          </a:p>
        </p:txBody>
      </p:sp>
      <p:sp>
        <p:nvSpPr>
          <p:cNvPr id="5" name="Footer Placeholder 4">
            <a:extLst>
              <a:ext uri="{FF2B5EF4-FFF2-40B4-BE49-F238E27FC236}">
                <a16:creationId xmlns:a16="http://schemas.microsoft.com/office/drawing/2014/main" id="{10502F6E-CBC4-0299-0E1F-76FD9E3C995F}"/>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4064718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1903B-1D18-E617-A386-6577E4C1A911}"/>
              </a:ext>
            </a:extLst>
          </p:cNvPr>
          <p:cNvSpPr>
            <a:spLocks noGrp="1"/>
          </p:cNvSpPr>
          <p:nvPr>
            <p:ph type="title"/>
          </p:nvPr>
        </p:nvSpPr>
        <p:spPr>
          <a:xfrm>
            <a:off x="95591" y="0"/>
            <a:ext cx="12096409" cy="1172958"/>
          </a:xfrm>
        </p:spPr>
        <p:txBody>
          <a:bodyPr/>
          <a:lstStyle/>
          <a:p>
            <a:r>
              <a:rPr lang="en-GB" sz="4000" dirty="0"/>
              <a:t>Case Study 4: UAE – Developing cultural awareness for events in the United Arab Emirates </a:t>
            </a:r>
            <a:r>
              <a:rPr lang="en-GB" sz="2400" i="1" dirty="0"/>
              <a:t>Anonymous</a:t>
            </a:r>
            <a:endParaRPr lang="en-US" sz="2400" i="1" dirty="0"/>
          </a:p>
        </p:txBody>
      </p:sp>
      <p:sp>
        <p:nvSpPr>
          <p:cNvPr id="3" name="Content Placeholder 2">
            <a:extLst>
              <a:ext uri="{FF2B5EF4-FFF2-40B4-BE49-F238E27FC236}">
                <a16:creationId xmlns:a16="http://schemas.microsoft.com/office/drawing/2014/main" id="{D138A73E-076E-9B86-D498-A8BEADDF6091}"/>
              </a:ext>
            </a:extLst>
          </p:cNvPr>
          <p:cNvSpPr>
            <a:spLocks noGrp="1"/>
          </p:cNvSpPr>
          <p:nvPr>
            <p:ph sz="half" idx="1"/>
          </p:nvPr>
        </p:nvSpPr>
        <p:spPr>
          <a:xfrm>
            <a:off x="95591" y="1172958"/>
            <a:ext cx="12000818" cy="4852339"/>
          </a:xfrm>
        </p:spPr>
        <p:txBody>
          <a:bodyPr/>
          <a:lstStyle/>
          <a:p>
            <a:r>
              <a:rPr lang="en-GB" sz="2400" dirty="0"/>
              <a:t>Factors to consider when hosting and event in the Middle East: culture, religious beliefs, safety</a:t>
            </a:r>
          </a:p>
          <a:p>
            <a:r>
              <a:rPr lang="en-GB" sz="2400" dirty="0"/>
              <a:t>Saudi Arabia – hosting sporting events e.g. 2034 FIFA Football World Cup</a:t>
            </a:r>
          </a:p>
          <a:p>
            <a:r>
              <a:rPr lang="en-GB" sz="2400" dirty="0"/>
              <a:t>Qatar – hosted FIFA Football World Cup 2022 cultural issues, religion, dress, alcohol, sexuality, climate </a:t>
            </a:r>
          </a:p>
          <a:p>
            <a:r>
              <a:rPr lang="en-GB" sz="2400" dirty="0"/>
              <a:t>United Arab Emirates – 7 states including Dubai, Abu Dhabi – sports events, F1, Golf, Rugby, Music concerts. 2024 Caribbean Carnival events. Issues – climate</a:t>
            </a:r>
          </a:p>
          <a:p>
            <a:r>
              <a:rPr lang="en-GB" sz="2400" dirty="0"/>
              <a:t>Muslim culture – modest dress, respect for culture in event content and participant behaviour. Alcohol is a sensitive issue. Gender separation on public transport. </a:t>
            </a:r>
          </a:p>
          <a:p>
            <a:r>
              <a:rPr lang="en-GB" sz="2400" dirty="0"/>
              <a:t>Restrictions on events in the month of Ramadan, need to be held either after daily Iftar (breaking fast), or move to another month. </a:t>
            </a:r>
            <a:endParaRPr lang="en-US" sz="2400" dirty="0"/>
          </a:p>
        </p:txBody>
      </p:sp>
      <p:sp>
        <p:nvSpPr>
          <p:cNvPr id="5" name="Footer Placeholder 4">
            <a:extLst>
              <a:ext uri="{FF2B5EF4-FFF2-40B4-BE49-F238E27FC236}">
                <a16:creationId xmlns:a16="http://schemas.microsoft.com/office/drawing/2014/main" id="{1696811E-1101-6F7C-2CC2-7BC08565826A}"/>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2994290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84A79-3293-6992-AB39-8C67EF6589C8}"/>
              </a:ext>
            </a:extLst>
          </p:cNvPr>
          <p:cNvSpPr>
            <a:spLocks noGrp="1"/>
          </p:cNvSpPr>
          <p:nvPr>
            <p:ph type="title"/>
          </p:nvPr>
        </p:nvSpPr>
        <p:spPr>
          <a:xfrm>
            <a:off x="255784" y="136525"/>
            <a:ext cx="11680432" cy="928636"/>
          </a:xfrm>
        </p:spPr>
        <p:txBody>
          <a:bodyPr/>
          <a:lstStyle/>
          <a:p>
            <a:r>
              <a:rPr lang="en-GB" sz="4000" dirty="0"/>
              <a:t>Case Study 5: Australia – Getting together in Melbourne </a:t>
            </a:r>
            <a:r>
              <a:rPr lang="en-GB" sz="2400" i="1" dirty="0"/>
              <a:t>Maureen Griffiths</a:t>
            </a:r>
            <a:endParaRPr lang="en-US" sz="2400" i="1" dirty="0"/>
          </a:p>
        </p:txBody>
      </p:sp>
      <p:sp>
        <p:nvSpPr>
          <p:cNvPr id="3" name="Content Placeholder 2">
            <a:extLst>
              <a:ext uri="{FF2B5EF4-FFF2-40B4-BE49-F238E27FC236}">
                <a16:creationId xmlns:a16="http://schemas.microsoft.com/office/drawing/2014/main" id="{16183455-D34D-565F-6E55-C88731F3D54D}"/>
              </a:ext>
            </a:extLst>
          </p:cNvPr>
          <p:cNvSpPr>
            <a:spLocks noGrp="1"/>
          </p:cNvSpPr>
          <p:nvPr>
            <p:ph sz="half" idx="1"/>
          </p:nvPr>
        </p:nvSpPr>
        <p:spPr>
          <a:xfrm>
            <a:off x="200214" y="1202292"/>
            <a:ext cx="11680432" cy="4164482"/>
          </a:xfrm>
        </p:spPr>
        <p:txBody>
          <a:bodyPr/>
          <a:lstStyle/>
          <a:p>
            <a:r>
              <a:rPr lang="en-GB" dirty="0">
                <a:solidFill>
                  <a:srgbClr val="1A1919"/>
                </a:solidFill>
                <a:effectLst/>
              </a:rPr>
              <a:t>Moomba – indigenous event</a:t>
            </a:r>
          </a:p>
          <a:p>
            <a:r>
              <a:rPr lang="en-GB" dirty="0">
                <a:solidFill>
                  <a:srgbClr val="1A1919"/>
                </a:solidFill>
              </a:rPr>
              <a:t>Cultural issues: ethnicity of the choice of Moomba Monarchs; naming of the festival</a:t>
            </a:r>
          </a:p>
          <a:p>
            <a:r>
              <a:rPr lang="en-GB" dirty="0">
                <a:solidFill>
                  <a:srgbClr val="1A1919"/>
                </a:solidFill>
                <a:effectLst/>
              </a:rPr>
              <a:t>Festival name chosen before thorough research undertaken into the multiple meanings of the word and without public consultation. The name has multiple indigenous meanings, one of which is sensitive. </a:t>
            </a:r>
          </a:p>
          <a:p>
            <a:r>
              <a:rPr lang="en-GB" dirty="0">
                <a:solidFill>
                  <a:srgbClr val="1A1919"/>
                </a:solidFill>
              </a:rPr>
              <a:t>Initial selections of Moomba Monarchs were from outside Australia</a:t>
            </a:r>
          </a:p>
          <a:p>
            <a:r>
              <a:rPr lang="en-GB" dirty="0">
                <a:solidFill>
                  <a:srgbClr val="1A1919"/>
                </a:solidFill>
                <a:effectLst/>
              </a:rPr>
              <a:t>Use of fireworks in contrast to the festival’s environmental credentials</a:t>
            </a:r>
          </a:p>
          <a:p>
            <a:endParaRPr lang="en-US" sz="3600" dirty="0"/>
          </a:p>
        </p:txBody>
      </p:sp>
      <p:sp>
        <p:nvSpPr>
          <p:cNvPr id="5" name="Footer Placeholder 4">
            <a:extLst>
              <a:ext uri="{FF2B5EF4-FFF2-40B4-BE49-F238E27FC236}">
                <a16:creationId xmlns:a16="http://schemas.microsoft.com/office/drawing/2014/main" id="{B59F61AA-7FDE-73F2-3795-3021D013F63A}"/>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3614393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2915B-FAF5-088C-566C-BB464B5A95EF}"/>
              </a:ext>
            </a:extLst>
          </p:cNvPr>
          <p:cNvSpPr>
            <a:spLocks noGrp="1"/>
          </p:cNvSpPr>
          <p:nvPr>
            <p:ph type="title"/>
          </p:nvPr>
        </p:nvSpPr>
        <p:spPr>
          <a:xfrm>
            <a:off x="0" y="1"/>
            <a:ext cx="12191999" cy="776627"/>
          </a:xfrm>
        </p:spPr>
        <p:txBody>
          <a:bodyPr/>
          <a:lstStyle/>
          <a:p>
            <a:r>
              <a:rPr lang="en-GB" sz="4000" dirty="0"/>
              <a:t>Case Study 6: Qatar – 2022 Football World Cup </a:t>
            </a:r>
            <a:r>
              <a:rPr lang="en-GB" sz="2400" i="1" dirty="0"/>
              <a:t>Ahmed El </a:t>
            </a:r>
            <a:r>
              <a:rPr lang="en-GB" sz="2400" i="1" dirty="0" err="1"/>
              <a:t>Turabi</a:t>
            </a:r>
            <a:endParaRPr lang="en-US" sz="2400" i="1" dirty="0"/>
          </a:p>
        </p:txBody>
      </p:sp>
      <p:sp>
        <p:nvSpPr>
          <p:cNvPr id="3" name="Content Placeholder 2">
            <a:extLst>
              <a:ext uri="{FF2B5EF4-FFF2-40B4-BE49-F238E27FC236}">
                <a16:creationId xmlns:a16="http://schemas.microsoft.com/office/drawing/2014/main" id="{A9F760CC-A241-A3A5-1532-D1CB39D5B1EB}"/>
              </a:ext>
            </a:extLst>
          </p:cNvPr>
          <p:cNvSpPr>
            <a:spLocks noGrp="1"/>
          </p:cNvSpPr>
          <p:nvPr>
            <p:ph sz="half" idx="1"/>
          </p:nvPr>
        </p:nvSpPr>
        <p:spPr>
          <a:xfrm>
            <a:off x="-1" y="776628"/>
            <a:ext cx="12191999" cy="4811372"/>
          </a:xfrm>
        </p:spPr>
        <p:txBody>
          <a:bodyPr/>
          <a:lstStyle/>
          <a:p>
            <a:r>
              <a:rPr lang="en-GB" sz="2400" dirty="0">
                <a:solidFill>
                  <a:srgbClr val="1A1919"/>
                </a:solidFill>
                <a:effectLst/>
              </a:rPr>
              <a:t>FIFA Men’s World Cup: selection of Qatar for 2022 was controversial. </a:t>
            </a:r>
          </a:p>
          <a:p>
            <a:r>
              <a:rPr lang="en-GB" sz="2400" dirty="0">
                <a:solidFill>
                  <a:srgbClr val="1A1919"/>
                </a:solidFill>
                <a:effectLst/>
              </a:rPr>
              <a:t>Qatar had no previous experience of hosting a major sports tournament. Extreme climate (heat) in Summer resulted in moving the tournament to a cooler months, clashing with national leagues in other countries.</a:t>
            </a:r>
          </a:p>
          <a:p>
            <a:r>
              <a:rPr lang="en-GB" sz="2400" dirty="0">
                <a:solidFill>
                  <a:srgbClr val="1A1919"/>
                </a:solidFill>
              </a:rPr>
              <a:t>As a Muslim country, Qatar’s strict codes of behaviour and culture contrasted with European influenced football culture, especially alcohol, and Western attitudes to homosexuality, impacting potential sponsorship</a:t>
            </a:r>
          </a:p>
          <a:p>
            <a:r>
              <a:rPr lang="en-GB" sz="2400" dirty="0">
                <a:solidFill>
                  <a:srgbClr val="1A1919"/>
                </a:solidFill>
                <a:effectLst/>
              </a:rPr>
              <a:t>Preparations for the local population to </a:t>
            </a:r>
            <a:r>
              <a:rPr lang="en-GB" sz="2400" dirty="0">
                <a:solidFill>
                  <a:srgbClr val="1A1919"/>
                </a:solidFill>
              </a:rPr>
              <a:t>learn about attitudes of football fans and vice versa. Preparations for the large number of international guests, equivalent to 1/3 of the population of Qatar with significant potential for disruption and unbalance to local social ecosystem impact of strict Muslim codes of behaviour towards alcohol and homosexuality impacted potential sponsors and international pundits.</a:t>
            </a:r>
            <a:endParaRPr lang="en-GB" sz="2400" dirty="0">
              <a:solidFill>
                <a:srgbClr val="1A1919"/>
              </a:solidFill>
              <a:effectLst/>
            </a:endParaRPr>
          </a:p>
          <a:p>
            <a:endParaRPr lang="en-US" dirty="0"/>
          </a:p>
        </p:txBody>
      </p:sp>
      <p:sp>
        <p:nvSpPr>
          <p:cNvPr id="5" name="Footer Placeholder 4">
            <a:extLst>
              <a:ext uri="{FF2B5EF4-FFF2-40B4-BE49-F238E27FC236}">
                <a16:creationId xmlns:a16="http://schemas.microsoft.com/office/drawing/2014/main" id="{96BB9F5D-1188-C666-DBE6-0592CE835189}"/>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1411558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092D-DE73-A802-37E8-495EA919EEE9}"/>
              </a:ext>
            </a:extLst>
          </p:cNvPr>
          <p:cNvSpPr>
            <a:spLocks noGrp="1"/>
          </p:cNvSpPr>
          <p:nvPr>
            <p:ph type="title"/>
          </p:nvPr>
        </p:nvSpPr>
        <p:spPr>
          <a:xfrm>
            <a:off x="436988" y="-3587"/>
            <a:ext cx="11755011" cy="1287241"/>
          </a:xfrm>
        </p:spPr>
        <p:txBody>
          <a:bodyPr/>
          <a:lstStyle/>
          <a:p>
            <a:r>
              <a:rPr lang="en-GB" sz="4000" dirty="0"/>
              <a:t>Case Study 7: USA – The NFL, Colin </a:t>
            </a:r>
            <a:r>
              <a:rPr lang="en-GB" sz="4000" dirty="0" err="1"/>
              <a:t>Kaepernick</a:t>
            </a:r>
            <a:r>
              <a:rPr lang="en-GB" sz="4000" dirty="0"/>
              <a:t> and athlete activism and protests at sporting events.</a:t>
            </a:r>
            <a:r>
              <a:rPr lang="en-GB" sz="2400" dirty="0"/>
              <a:t> </a:t>
            </a:r>
            <a:r>
              <a:rPr lang="en-GB" sz="2400" i="1" dirty="0"/>
              <a:t>Alister Albert</a:t>
            </a:r>
            <a:endParaRPr lang="en-US" sz="2400" i="1" dirty="0"/>
          </a:p>
        </p:txBody>
      </p:sp>
      <p:sp>
        <p:nvSpPr>
          <p:cNvPr id="3" name="Content Placeholder 2">
            <a:extLst>
              <a:ext uri="{FF2B5EF4-FFF2-40B4-BE49-F238E27FC236}">
                <a16:creationId xmlns:a16="http://schemas.microsoft.com/office/drawing/2014/main" id="{7CF013B8-46A3-AFEE-6213-570CCA8FA4DF}"/>
              </a:ext>
            </a:extLst>
          </p:cNvPr>
          <p:cNvSpPr>
            <a:spLocks noGrp="1"/>
          </p:cNvSpPr>
          <p:nvPr>
            <p:ph sz="half" idx="2"/>
          </p:nvPr>
        </p:nvSpPr>
        <p:spPr/>
        <p:txBody>
          <a:bodyPr/>
          <a:lstStyle/>
          <a:p>
            <a:endParaRPr lang="en-GB" sz="2400" dirty="0">
              <a:solidFill>
                <a:srgbClr val="1A1919"/>
              </a:solidFill>
              <a:effectLst/>
            </a:endParaRPr>
          </a:p>
          <a:p>
            <a:endParaRPr lang="en-US" dirty="0"/>
          </a:p>
        </p:txBody>
      </p:sp>
      <p:sp>
        <p:nvSpPr>
          <p:cNvPr id="7" name="Content Placeholder 6">
            <a:extLst>
              <a:ext uri="{FF2B5EF4-FFF2-40B4-BE49-F238E27FC236}">
                <a16:creationId xmlns:a16="http://schemas.microsoft.com/office/drawing/2014/main" id="{2DE55263-063F-4FC8-76A2-994242D927E8}"/>
              </a:ext>
            </a:extLst>
          </p:cNvPr>
          <p:cNvSpPr>
            <a:spLocks noGrp="1"/>
          </p:cNvSpPr>
          <p:nvPr>
            <p:ph sz="quarter" idx="4"/>
          </p:nvPr>
        </p:nvSpPr>
        <p:spPr>
          <a:xfrm>
            <a:off x="436989" y="1283654"/>
            <a:ext cx="10915224" cy="4906009"/>
          </a:xfrm>
        </p:spPr>
        <p:txBody>
          <a:bodyPr/>
          <a:lstStyle/>
          <a:p>
            <a:r>
              <a:rPr lang="en-GB" dirty="0"/>
              <a:t>USA’s National Football League (NFL) is the world’s most lucrative sporting league, hosting American football events outside USA to extend global reach and expand merchandise sales.2016 player Colin </a:t>
            </a:r>
            <a:r>
              <a:rPr lang="en-GB" dirty="0" err="1"/>
              <a:t>Kaepernick</a:t>
            </a:r>
            <a:r>
              <a:rPr lang="en-GB" dirty="0"/>
              <a:t> protested against police brutality by kneeling during the US national anthem instead of standing or staying in the entry tunnel.</a:t>
            </a:r>
          </a:p>
          <a:p>
            <a:r>
              <a:rPr lang="en-GB" dirty="0"/>
              <a:t>Long history of athlete activism and protests included Muhammad Ali in 1967 fro resisting conscription.</a:t>
            </a:r>
          </a:p>
          <a:p>
            <a:r>
              <a:rPr lang="en-GB" dirty="0"/>
              <a:t>Cultural risk created when such activism is addressed by sporting clubs and authorities, causing moral and financial dilemmas.</a:t>
            </a:r>
            <a:endParaRPr lang="en-US" dirty="0"/>
          </a:p>
        </p:txBody>
      </p:sp>
      <p:sp>
        <p:nvSpPr>
          <p:cNvPr id="5" name="Footer Placeholder 4">
            <a:extLst>
              <a:ext uri="{FF2B5EF4-FFF2-40B4-BE49-F238E27FC236}">
                <a16:creationId xmlns:a16="http://schemas.microsoft.com/office/drawing/2014/main" id="{9CF22669-15AB-9B57-4D36-7E40AFE53762}"/>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2665466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02C55-0F37-E199-CBE3-B7E1EB6EE416}"/>
              </a:ext>
            </a:extLst>
          </p:cNvPr>
          <p:cNvSpPr>
            <a:spLocks noGrp="1"/>
          </p:cNvSpPr>
          <p:nvPr>
            <p:ph type="title"/>
          </p:nvPr>
        </p:nvSpPr>
        <p:spPr>
          <a:xfrm>
            <a:off x="552686" y="136525"/>
            <a:ext cx="11086627" cy="1175447"/>
          </a:xfrm>
        </p:spPr>
        <p:txBody>
          <a:bodyPr/>
          <a:lstStyle/>
          <a:p>
            <a:r>
              <a:rPr lang="en-GB" sz="4000" dirty="0"/>
              <a:t>Case Study 8: Japan – Revitalisation of local cultural heritage in </a:t>
            </a:r>
            <a:r>
              <a:rPr lang="en-GB" sz="4000" dirty="0" err="1"/>
              <a:t>Nakanojo</a:t>
            </a:r>
            <a:r>
              <a:rPr lang="en-GB" sz="4000" dirty="0"/>
              <a:t> Biennales </a:t>
            </a:r>
            <a:r>
              <a:rPr lang="en-GB" sz="2400" i="1" dirty="0"/>
              <a:t>Dr Shin Yasuda</a:t>
            </a:r>
            <a:endParaRPr lang="en-US" sz="2400" i="1" dirty="0"/>
          </a:p>
        </p:txBody>
      </p:sp>
      <p:sp>
        <p:nvSpPr>
          <p:cNvPr id="3" name="Content Placeholder 2">
            <a:extLst>
              <a:ext uri="{FF2B5EF4-FFF2-40B4-BE49-F238E27FC236}">
                <a16:creationId xmlns:a16="http://schemas.microsoft.com/office/drawing/2014/main" id="{08CEB24A-4F75-B2F2-5F8E-8142C9E5303B}"/>
              </a:ext>
            </a:extLst>
          </p:cNvPr>
          <p:cNvSpPr>
            <a:spLocks noGrp="1"/>
          </p:cNvSpPr>
          <p:nvPr>
            <p:ph sz="half" idx="1"/>
          </p:nvPr>
        </p:nvSpPr>
        <p:spPr>
          <a:xfrm>
            <a:off x="552686" y="1677096"/>
            <a:ext cx="10617852" cy="3689677"/>
          </a:xfrm>
        </p:spPr>
        <p:txBody>
          <a:bodyPr/>
          <a:lstStyle/>
          <a:p>
            <a:r>
              <a:rPr lang="en-GB" sz="2400" dirty="0" err="1">
                <a:solidFill>
                  <a:srgbClr val="1A1919"/>
                </a:solidFill>
                <a:effectLst/>
              </a:rPr>
              <a:t>Nakanojo</a:t>
            </a:r>
            <a:r>
              <a:rPr lang="en-GB" sz="2400" dirty="0">
                <a:solidFill>
                  <a:srgbClr val="1A1919"/>
                </a:solidFill>
                <a:effectLst/>
              </a:rPr>
              <a:t> Biennale is a one month contemporary arts festival held every two years in September-October in </a:t>
            </a:r>
            <a:r>
              <a:rPr lang="en-GB" sz="2400" dirty="0" err="1">
                <a:solidFill>
                  <a:srgbClr val="1A1919"/>
                </a:solidFill>
                <a:effectLst/>
              </a:rPr>
              <a:t>Gunma</a:t>
            </a:r>
            <a:r>
              <a:rPr lang="en-GB" sz="2400" dirty="0">
                <a:solidFill>
                  <a:srgbClr val="1A1919"/>
                </a:solidFill>
                <a:effectLst/>
              </a:rPr>
              <a:t> Prefecture, Japan </a:t>
            </a:r>
          </a:p>
          <a:p>
            <a:r>
              <a:rPr lang="en-GB" sz="2400" dirty="0">
                <a:solidFill>
                  <a:srgbClr val="1A1919"/>
                </a:solidFill>
              </a:rPr>
              <a:t>Showcases local and international artists, attracting visitors from the region and beyond. </a:t>
            </a:r>
            <a:r>
              <a:rPr lang="en-GB" sz="2400" dirty="0">
                <a:solidFill>
                  <a:srgbClr val="1A1919"/>
                </a:solidFill>
                <a:effectLst/>
              </a:rPr>
              <a:t>Incorporates local traditional arts and cultural heritage.</a:t>
            </a:r>
          </a:p>
          <a:p>
            <a:r>
              <a:rPr lang="en-GB" sz="2400" dirty="0">
                <a:solidFill>
                  <a:srgbClr val="1A1919"/>
                </a:solidFill>
              </a:rPr>
              <a:t>Cultural issue – transformation of local culture where greater international mobility is changing perspectives, risking commodification and de-contextualisation.</a:t>
            </a:r>
          </a:p>
          <a:p>
            <a:r>
              <a:rPr lang="en-GB" sz="2400" dirty="0">
                <a:solidFill>
                  <a:srgbClr val="1A1919"/>
                </a:solidFill>
                <a:effectLst/>
              </a:rPr>
              <a:t>Falling birth rates, aging population and global mobility are influencing the disappearance of local culture in some parts of Japan</a:t>
            </a:r>
          </a:p>
        </p:txBody>
      </p:sp>
      <p:sp>
        <p:nvSpPr>
          <p:cNvPr id="5" name="Footer Placeholder 4">
            <a:extLst>
              <a:ext uri="{FF2B5EF4-FFF2-40B4-BE49-F238E27FC236}">
                <a16:creationId xmlns:a16="http://schemas.microsoft.com/office/drawing/2014/main" id="{558FE787-C867-607A-BF38-373B5DC5ADA2}"/>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4009137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835D9-2F0C-2C03-EE33-14D5348A5A5A}"/>
              </a:ext>
            </a:extLst>
          </p:cNvPr>
          <p:cNvSpPr>
            <a:spLocks noGrp="1"/>
          </p:cNvSpPr>
          <p:nvPr>
            <p:ph type="title"/>
          </p:nvPr>
        </p:nvSpPr>
        <p:spPr>
          <a:xfrm>
            <a:off x="0" y="20368"/>
            <a:ext cx="12344946" cy="1167697"/>
          </a:xfrm>
        </p:spPr>
        <p:txBody>
          <a:bodyPr/>
          <a:lstStyle/>
          <a:p>
            <a:r>
              <a:rPr lang="en-GB" sz="3400" dirty="0"/>
              <a:t>Case Study 9: UK – Gender equity and inclusion in sport – The 2023 Richmond Gender in Sport Research Centre Conference</a:t>
            </a:r>
            <a:r>
              <a:rPr lang="en-GB" sz="3700" dirty="0"/>
              <a:t> </a:t>
            </a:r>
            <a:r>
              <a:rPr lang="en-GB" sz="2400" i="1" dirty="0"/>
              <a:t>Dr Lucia </a:t>
            </a:r>
            <a:r>
              <a:rPr lang="en-GB" sz="2400" i="1" dirty="0" err="1"/>
              <a:t>Morawska</a:t>
            </a:r>
            <a:endParaRPr lang="en-US" sz="2400" i="1" dirty="0"/>
          </a:p>
        </p:txBody>
      </p:sp>
      <p:sp>
        <p:nvSpPr>
          <p:cNvPr id="3" name="Content Placeholder 2">
            <a:extLst>
              <a:ext uri="{FF2B5EF4-FFF2-40B4-BE49-F238E27FC236}">
                <a16:creationId xmlns:a16="http://schemas.microsoft.com/office/drawing/2014/main" id="{51085A27-D8F0-49DF-B7C5-62062005B8F1}"/>
              </a:ext>
            </a:extLst>
          </p:cNvPr>
          <p:cNvSpPr>
            <a:spLocks noGrp="1"/>
          </p:cNvSpPr>
          <p:nvPr>
            <p:ph sz="half" idx="1"/>
          </p:nvPr>
        </p:nvSpPr>
        <p:spPr>
          <a:xfrm>
            <a:off x="0" y="1078816"/>
            <a:ext cx="12192000" cy="4561076"/>
          </a:xfrm>
        </p:spPr>
        <p:txBody>
          <a:bodyPr/>
          <a:lstStyle/>
          <a:p>
            <a:r>
              <a:rPr lang="en-GB" sz="2400" dirty="0">
                <a:solidFill>
                  <a:srgbClr val="1A1919"/>
                </a:solidFill>
                <a:effectLst/>
              </a:rPr>
              <a:t>Analysis of cultural, logistical and </a:t>
            </a:r>
            <a:r>
              <a:rPr lang="en-GB" sz="2400" dirty="0">
                <a:solidFill>
                  <a:srgbClr val="1A1919"/>
                </a:solidFill>
              </a:rPr>
              <a:t>strategic challenges of a conference focused on gender equity and inclusion in sport</a:t>
            </a:r>
          </a:p>
          <a:p>
            <a:r>
              <a:rPr lang="en-GB" sz="2400" dirty="0">
                <a:solidFill>
                  <a:srgbClr val="1A1919"/>
                </a:solidFill>
                <a:effectLst/>
              </a:rPr>
              <a:t>Accessibility and inclusion – venue selected for accessibility; cultural aspects of dietary preferences and restrictions. </a:t>
            </a:r>
            <a:r>
              <a:rPr lang="en-GB" sz="2400" dirty="0">
                <a:solidFill>
                  <a:srgbClr val="1A1919"/>
                </a:solidFill>
              </a:rPr>
              <a:t>Offered vegetarian, vegan, halal, gluten-free and other requirements. </a:t>
            </a:r>
            <a:r>
              <a:rPr lang="en-GB" sz="2400" dirty="0">
                <a:solidFill>
                  <a:srgbClr val="1A1919"/>
                </a:solidFill>
                <a:effectLst/>
              </a:rPr>
              <a:t>Identified requirements during detailed registration process to prepare diverse meal options</a:t>
            </a:r>
          </a:p>
          <a:p>
            <a:r>
              <a:rPr lang="en-GB" sz="2400" dirty="0">
                <a:solidFill>
                  <a:srgbClr val="1A1919"/>
                </a:solidFill>
              </a:rPr>
              <a:t>Diversity of sports and panellists – from a range of gender identities, ethnic backgrounds, professional sectors, disability, who were able to contribute to the conference themes</a:t>
            </a:r>
          </a:p>
          <a:p>
            <a:r>
              <a:rPr lang="en-GB" sz="2400" dirty="0">
                <a:solidFill>
                  <a:srgbClr val="1A1919"/>
                </a:solidFill>
              </a:rPr>
              <a:t>Sessions acknowledged complexities of intersectionality and representation</a:t>
            </a:r>
          </a:p>
          <a:p>
            <a:r>
              <a:rPr lang="en-GB" sz="2400" dirty="0">
                <a:solidFill>
                  <a:srgbClr val="1A1919"/>
                </a:solidFill>
              </a:rPr>
              <a:t>Logistical challenges and mitigations – clear venue signage and advance registration process</a:t>
            </a:r>
          </a:p>
          <a:p>
            <a:endParaRPr lang="en-GB" sz="2400" dirty="0">
              <a:solidFill>
                <a:srgbClr val="1A1919"/>
              </a:solidFill>
              <a:effectLst/>
            </a:endParaRPr>
          </a:p>
        </p:txBody>
      </p:sp>
      <p:sp>
        <p:nvSpPr>
          <p:cNvPr id="5" name="Footer Placeholder 4">
            <a:extLst>
              <a:ext uri="{FF2B5EF4-FFF2-40B4-BE49-F238E27FC236}">
                <a16:creationId xmlns:a16="http://schemas.microsoft.com/office/drawing/2014/main" id="{0565C0D4-3990-9259-EEF5-6DA17F284FB2}"/>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2299245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D80DD-7ABC-FEDA-8C11-2BAD9031D386}"/>
              </a:ext>
            </a:extLst>
          </p:cNvPr>
          <p:cNvSpPr>
            <a:spLocks noGrp="1"/>
          </p:cNvSpPr>
          <p:nvPr>
            <p:ph type="title"/>
          </p:nvPr>
        </p:nvSpPr>
        <p:spPr>
          <a:xfrm>
            <a:off x="0" y="46790"/>
            <a:ext cx="12192000" cy="1311002"/>
          </a:xfrm>
        </p:spPr>
        <p:txBody>
          <a:bodyPr/>
          <a:lstStyle/>
          <a:p>
            <a:r>
              <a:rPr lang="en-GB" sz="4000" dirty="0"/>
              <a:t>Case Study 10: UK – LGBTQ+ inclusion for an evangelical charismatic church organisational risk </a:t>
            </a:r>
            <a:r>
              <a:rPr lang="en-GB" sz="2000" i="1" dirty="0"/>
              <a:t>Ashley </a:t>
            </a:r>
            <a:r>
              <a:rPr lang="en-GB" sz="2000" i="1" dirty="0" err="1"/>
              <a:t>Hardingham</a:t>
            </a:r>
            <a:endParaRPr lang="en-US" sz="2000" i="1" dirty="0"/>
          </a:p>
        </p:txBody>
      </p:sp>
      <p:sp>
        <p:nvSpPr>
          <p:cNvPr id="3" name="Content Placeholder 2">
            <a:extLst>
              <a:ext uri="{FF2B5EF4-FFF2-40B4-BE49-F238E27FC236}">
                <a16:creationId xmlns:a16="http://schemas.microsoft.com/office/drawing/2014/main" id="{D56C38FF-BD60-8205-5F36-0AF09D22CBED}"/>
              </a:ext>
            </a:extLst>
          </p:cNvPr>
          <p:cNvSpPr>
            <a:spLocks noGrp="1"/>
          </p:cNvSpPr>
          <p:nvPr>
            <p:ph sz="half" idx="1"/>
          </p:nvPr>
        </p:nvSpPr>
        <p:spPr>
          <a:xfrm>
            <a:off x="0" y="1289512"/>
            <a:ext cx="12192000" cy="4514251"/>
          </a:xfrm>
        </p:spPr>
        <p:txBody>
          <a:bodyPr/>
          <a:lstStyle/>
          <a:p>
            <a:r>
              <a:rPr lang="en-GB" dirty="0"/>
              <a:t>Large evangelical church took policy decision to welcome LGBTQ+ people into church leadership</a:t>
            </a:r>
          </a:p>
          <a:p>
            <a:r>
              <a:rPr lang="en-GB" dirty="0"/>
              <a:t>Church initially addressed accessibility issues for disabled people, then welcoming people of more diverse ethnicities</a:t>
            </a:r>
          </a:p>
          <a:p>
            <a:r>
              <a:rPr lang="en-GB" dirty="0"/>
              <a:t>Inclusion of LGBTQ+ people was an organic development but resulted in immediate resignations. The church followed a one-year listening consultation process for the issue, but many of the more conservative members left the church. Learning to disagree and communicate openly.</a:t>
            </a:r>
          </a:p>
          <a:p>
            <a:r>
              <a:rPr lang="en-GB" dirty="0"/>
              <a:t>The church welcomes people of diverse ethnicities, neurodiverse, children and LGBTQ+ people. </a:t>
            </a:r>
            <a:endParaRPr lang="en-US" dirty="0"/>
          </a:p>
        </p:txBody>
      </p:sp>
      <p:sp>
        <p:nvSpPr>
          <p:cNvPr id="5" name="Footer Placeholder 4">
            <a:extLst>
              <a:ext uri="{FF2B5EF4-FFF2-40B4-BE49-F238E27FC236}">
                <a16:creationId xmlns:a16="http://schemas.microsoft.com/office/drawing/2014/main" id="{19BA33EE-B839-DEAD-D150-3B201A8122EB}"/>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1752736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60143-4C21-37CA-34B7-1E37C711C901}"/>
              </a:ext>
            </a:extLst>
          </p:cNvPr>
          <p:cNvSpPr>
            <a:spLocks noGrp="1"/>
          </p:cNvSpPr>
          <p:nvPr>
            <p:ph type="title"/>
          </p:nvPr>
        </p:nvSpPr>
        <p:spPr>
          <a:xfrm>
            <a:off x="287079" y="21732"/>
            <a:ext cx="11617842" cy="999787"/>
          </a:xfrm>
        </p:spPr>
        <p:txBody>
          <a:bodyPr/>
          <a:lstStyle/>
          <a:p>
            <a:r>
              <a:rPr lang="en-GB" sz="4000" dirty="0"/>
              <a:t>Case Study 11: UK – Bradford 2025, UK City of Culture </a:t>
            </a:r>
            <a:r>
              <a:rPr lang="en-GB" sz="2400" i="1" dirty="0"/>
              <a:t>Miriam O’Keefe</a:t>
            </a:r>
            <a:endParaRPr lang="en-US" sz="2400" i="1" dirty="0"/>
          </a:p>
        </p:txBody>
      </p:sp>
      <p:sp>
        <p:nvSpPr>
          <p:cNvPr id="3" name="Content Placeholder 2">
            <a:extLst>
              <a:ext uri="{FF2B5EF4-FFF2-40B4-BE49-F238E27FC236}">
                <a16:creationId xmlns:a16="http://schemas.microsoft.com/office/drawing/2014/main" id="{5C89083E-6395-C662-C91A-99A1AF489154}"/>
              </a:ext>
            </a:extLst>
          </p:cNvPr>
          <p:cNvSpPr>
            <a:spLocks noGrp="1"/>
          </p:cNvSpPr>
          <p:nvPr>
            <p:ph sz="half" idx="1"/>
          </p:nvPr>
        </p:nvSpPr>
        <p:spPr>
          <a:xfrm>
            <a:off x="141220" y="1153953"/>
            <a:ext cx="11909559" cy="4550094"/>
          </a:xfrm>
        </p:spPr>
        <p:txBody>
          <a:bodyPr/>
          <a:lstStyle/>
          <a:p>
            <a:r>
              <a:rPr lang="en-GB" sz="2400" dirty="0">
                <a:solidFill>
                  <a:srgbClr val="1A1919"/>
                </a:solidFill>
                <a:effectLst/>
              </a:rPr>
              <a:t>City of Bradford West Yorkshire awarded UK City of Culture status for 2025 – opportunity for diverse community to experience cultural regeneration and economic growth </a:t>
            </a:r>
          </a:p>
          <a:p>
            <a:r>
              <a:rPr lang="en-GB" sz="2400" dirty="0">
                <a:solidFill>
                  <a:srgbClr val="1A1919"/>
                </a:solidFill>
              </a:rPr>
              <a:t>Cultural risks – engagement with diverse communities; cultural appropriation of diverse heritage; artistic integrity compromises; neglecting the city’s cultural heritage</a:t>
            </a:r>
          </a:p>
          <a:p>
            <a:r>
              <a:rPr lang="en-GB" sz="2400" dirty="0">
                <a:solidFill>
                  <a:srgbClr val="1A1919"/>
                </a:solidFill>
              </a:rPr>
              <a:t>Cultural aims – to address social inequalities, divided communities; need authentic cultural representation and local ownership of programmes and activities; extending outcomes for long term impact; protection from political interference; securing funding; acquiring relevant artists; ensuring safety and security, managing diverse stakeholders and communications</a:t>
            </a:r>
          </a:p>
          <a:p>
            <a:r>
              <a:rPr lang="en-GB" sz="2400" dirty="0">
                <a:solidFill>
                  <a:srgbClr val="1A1919"/>
                </a:solidFill>
                <a:effectLst/>
              </a:rPr>
              <a:t>Mitigation – community engagement, cultural sensitivity, artistic integrity, legacy planning, governance and transparency</a:t>
            </a:r>
          </a:p>
          <a:p>
            <a:endParaRPr lang="en-US" dirty="0"/>
          </a:p>
        </p:txBody>
      </p:sp>
      <p:sp>
        <p:nvSpPr>
          <p:cNvPr id="5" name="Footer Placeholder 4">
            <a:extLst>
              <a:ext uri="{FF2B5EF4-FFF2-40B4-BE49-F238E27FC236}">
                <a16:creationId xmlns:a16="http://schemas.microsoft.com/office/drawing/2014/main" id="{26B6F538-CEE0-C5DD-F3D5-DE48DC528F8D}"/>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19717448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CB94A-CD39-3FEE-BF85-E2F842F100B3}"/>
              </a:ext>
            </a:extLst>
          </p:cNvPr>
          <p:cNvSpPr>
            <a:spLocks noGrp="1"/>
          </p:cNvSpPr>
          <p:nvPr>
            <p:ph type="title"/>
          </p:nvPr>
        </p:nvSpPr>
        <p:spPr>
          <a:xfrm>
            <a:off x="1442064" y="18254"/>
            <a:ext cx="9307871" cy="1758380"/>
          </a:xfrm>
        </p:spPr>
        <p:txBody>
          <a:bodyPr/>
          <a:lstStyle/>
          <a:p>
            <a:r>
              <a:rPr lang="en-GB" sz="4000" dirty="0"/>
              <a:t>Case Study 12: USA – From assumption to belonging: a Nashville journey of identity and inclusion </a:t>
            </a:r>
            <a:r>
              <a:rPr lang="en-GB" sz="2400" i="1" dirty="0"/>
              <a:t>Trenay Perry Bynum  </a:t>
            </a:r>
            <a:endParaRPr lang="en-US" sz="2400" i="1" dirty="0"/>
          </a:p>
        </p:txBody>
      </p:sp>
      <p:sp>
        <p:nvSpPr>
          <p:cNvPr id="3" name="Content Placeholder 2">
            <a:extLst>
              <a:ext uri="{FF2B5EF4-FFF2-40B4-BE49-F238E27FC236}">
                <a16:creationId xmlns:a16="http://schemas.microsoft.com/office/drawing/2014/main" id="{19CD0751-648D-9BD7-2218-7AC3B6C5A818}"/>
              </a:ext>
            </a:extLst>
          </p:cNvPr>
          <p:cNvSpPr>
            <a:spLocks noGrp="1"/>
          </p:cNvSpPr>
          <p:nvPr>
            <p:ph sz="half" idx="1"/>
          </p:nvPr>
        </p:nvSpPr>
        <p:spPr>
          <a:xfrm>
            <a:off x="865784" y="2236630"/>
            <a:ext cx="10460430" cy="3659724"/>
          </a:xfrm>
        </p:spPr>
        <p:txBody>
          <a:bodyPr/>
          <a:lstStyle/>
          <a:p>
            <a:r>
              <a:rPr lang="en-GB" dirty="0">
                <a:solidFill>
                  <a:srgbClr val="1A1919"/>
                </a:solidFill>
                <a:effectLst/>
              </a:rPr>
              <a:t>Personal story of starting a career in PR as a young Black woman from California in a PR agency in </a:t>
            </a:r>
            <a:r>
              <a:rPr lang="en-GB" dirty="0">
                <a:solidFill>
                  <a:srgbClr val="1A1919"/>
                </a:solidFill>
              </a:rPr>
              <a:t>a predominantly Ivy-league wealthy agency environment in </a:t>
            </a:r>
            <a:r>
              <a:rPr lang="en-GB" dirty="0">
                <a:solidFill>
                  <a:srgbClr val="1A1919"/>
                </a:solidFill>
                <a:effectLst/>
              </a:rPr>
              <a:t>Nashville Tennessee</a:t>
            </a:r>
          </a:p>
          <a:p>
            <a:r>
              <a:rPr lang="en-GB" dirty="0">
                <a:solidFill>
                  <a:srgbClr val="1A1919"/>
                </a:solidFill>
              </a:rPr>
              <a:t>Cultural issues of race, educational and economic background, geography</a:t>
            </a:r>
          </a:p>
          <a:p>
            <a:r>
              <a:rPr lang="en-GB" dirty="0">
                <a:solidFill>
                  <a:srgbClr val="1A1919"/>
                </a:solidFill>
                <a:effectLst/>
              </a:rPr>
              <a:t>Case study proposes actions for enabling cultural intelligence in a corpora</a:t>
            </a:r>
            <a:r>
              <a:rPr lang="en-GB" dirty="0">
                <a:solidFill>
                  <a:srgbClr val="1A1919"/>
                </a:solidFill>
              </a:rPr>
              <a:t>te context </a:t>
            </a:r>
            <a:endParaRPr lang="en-GB" dirty="0">
              <a:solidFill>
                <a:srgbClr val="1A1919"/>
              </a:solidFill>
              <a:effectLst/>
            </a:endParaRPr>
          </a:p>
        </p:txBody>
      </p:sp>
      <p:sp>
        <p:nvSpPr>
          <p:cNvPr id="5" name="Footer Placeholder 4">
            <a:extLst>
              <a:ext uri="{FF2B5EF4-FFF2-40B4-BE49-F238E27FC236}">
                <a16:creationId xmlns:a16="http://schemas.microsoft.com/office/drawing/2014/main" id="{56E02F2E-8B6F-CBEC-9F63-638887C734AF}"/>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4011801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27D9B-2D40-0432-A6F0-314482E82248}"/>
              </a:ext>
            </a:extLst>
          </p:cNvPr>
          <p:cNvSpPr>
            <a:spLocks noGrp="1"/>
          </p:cNvSpPr>
          <p:nvPr>
            <p:ph type="title"/>
          </p:nvPr>
        </p:nvSpPr>
        <p:spPr>
          <a:xfrm>
            <a:off x="908252" y="285964"/>
            <a:ext cx="10590028" cy="1216188"/>
          </a:xfrm>
        </p:spPr>
        <p:txBody>
          <a:bodyPr/>
          <a:lstStyle/>
          <a:p>
            <a:r>
              <a:rPr lang="en-GB" sz="4000" dirty="0"/>
              <a:t>Case Study 13: Caribbean – Cultural risks and diaspora community heritage events </a:t>
            </a:r>
            <a:r>
              <a:rPr lang="en-GB" sz="2400" i="1" dirty="0"/>
              <a:t>Mandy </a:t>
            </a:r>
            <a:r>
              <a:rPr lang="en-GB" sz="2400" i="1" dirty="0" err="1"/>
              <a:t>Preville-Findlay</a:t>
            </a:r>
            <a:endParaRPr lang="en-US" sz="2400" i="1" dirty="0"/>
          </a:p>
        </p:txBody>
      </p:sp>
      <p:sp>
        <p:nvSpPr>
          <p:cNvPr id="3" name="Content Placeholder 2">
            <a:extLst>
              <a:ext uri="{FF2B5EF4-FFF2-40B4-BE49-F238E27FC236}">
                <a16:creationId xmlns:a16="http://schemas.microsoft.com/office/drawing/2014/main" id="{2B723DBC-6D8D-8228-0B17-FB6DABCF5785}"/>
              </a:ext>
            </a:extLst>
          </p:cNvPr>
          <p:cNvSpPr>
            <a:spLocks noGrp="1"/>
          </p:cNvSpPr>
          <p:nvPr>
            <p:ph sz="half" idx="1"/>
          </p:nvPr>
        </p:nvSpPr>
        <p:spPr>
          <a:xfrm>
            <a:off x="1307690" y="2151243"/>
            <a:ext cx="10026618" cy="3079975"/>
          </a:xfrm>
        </p:spPr>
        <p:txBody>
          <a:bodyPr/>
          <a:lstStyle/>
          <a:p>
            <a:r>
              <a:rPr lang="en-GB" dirty="0">
                <a:solidFill>
                  <a:srgbClr val="1A1919"/>
                </a:solidFill>
                <a:effectLst/>
              </a:rPr>
              <a:t>Identity issues in different cultural contexts for Caribbean diaspora communities</a:t>
            </a:r>
          </a:p>
          <a:p>
            <a:r>
              <a:rPr lang="en-GB" dirty="0">
                <a:solidFill>
                  <a:srgbClr val="1A1919"/>
                </a:solidFill>
              </a:rPr>
              <a:t>Beyond </a:t>
            </a:r>
            <a:r>
              <a:rPr lang="en-GB" dirty="0" err="1">
                <a:solidFill>
                  <a:srgbClr val="1A1919"/>
                </a:solidFill>
              </a:rPr>
              <a:t>Iyanola</a:t>
            </a:r>
            <a:r>
              <a:rPr lang="en-GB" dirty="0">
                <a:solidFill>
                  <a:srgbClr val="1A1919"/>
                </a:solidFill>
              </a:rPr>
              <a:t> organisation enables St Lucian and wider Caribbean heritage residents in the UK to learn more about their diaspora heritage including through events</a:t>
            </a:r>
          </a:p>
          <a:p>
            <a:r>
              <a:rPr lang="en-GB" dirty="0">
                <a:solidFill>
                  <a:srgbClr val="1A1919"/>
                </a:solidFill>
                <a:effectLst/>
              </a:rPr>
              <a:t>Cultural issues with a summer event that had female dancers only due to lack of male dance partners</a:t>
            </a:r>
          </a:p>
        </p:txBody>
      </p:sp>
      <p:sp>
        <p:nvSpPr>
          <p:cNvPr id="5" name="Footer Placeholder 4">
            <a:extLst>
              <a:ext uri="{FF2B5EF4-FFF2-40B4-BE49-F238E27FC236}">
                <a16:creationId xmlns:a16="http://schemas.microsoft.com/office/drawing/2014/main" id="{F55835A5-9FED-C243-FE6A-5EEFAA85D659}"/>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1750385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9437E-AC1D-AC91-8F99-8E6F80906F17}"/>
              </a:ext>
            </a:extLst>
          </p:cNvPr>
          <p:cNvSpPr>
            <a:spLocks noGrp="1"/>
          </p:cNvSpPr>
          <p:nvPr>
            <p:ph type="title"/>
          </p:nvPr>
        </p:nvSpPr>
        <p:spPr>
          <a:xfrm>
            <a:off x="617247" y="-35"/>
            <a:ext cx="10957505" cy="1325563"/>
          </a:xfrm>
        </p:spPr>
        <p:txBody>
          <a:bodyPr/>
          <a:lstStyle/>
          <a:p>
            <a:r>
              <a:rPr lang="en-GB" dirty="0"/>
              <a:t>Case Study 14: Nigeria – Cultural risks in event planning in Nigerian corporate events </a:t>
            </a:r>
            <a:r>
              <a:rPr lang="en-GB" sz="2400" i="1" dirty="0" err="1"/>
              <a:t>Origomisan</a:t>
            </a:r>
            <a:r>
              <a:rPr lang="en-GB" sz="2400" i="1" dirty="0"/>
              <a:t> </a:t>
            </a:r>
            <a:r>
              <a:rPr lang="en-GB" sz="2400" i="1" dirty="0" err="1"/>
              <a:t>Jekhine</a:t>
            </a:r>
            <a:endParaRPr lang="en-US" sz="2400" dirty="0"/>
          </a:p>
        </p:txBody>
      </p:sp>
      <p:sp>
        <p:nvSpPr>
          <p:cNvPr id="4" name="Content Placeholder 3">
            <a:extLst>
              <a:ext uri="{FF2B5EF4-FFF2-40B4-BE49-F238E27FC236}">
                <a16:creationId xmlns:a16="http://schemas.microsoft.com/office/drawing/2014/main" id="{25256B0B-7159-D5BA-B211-B55C83C6A977}"/>
              </a:ext>
            </a:extLst>
          </p:cNvPr>
          <p:cNvSpPr>
            <a:spLocks noGrp="1"/>
          </p:cNvSpPr>
          <p:nvPr>
            <p:ph sz="half" idx="2"/>
          </p:nvPr>
        </p:nvSpPr>
        <p:spPr>
          <a:xfrm>
            <a:off x="0" y="1475744"/>
            <a:ext cx="12192000" cy="4441757"/>
          </a:xfrm>
        </p:spPr>
        <p:txBody>
          <a:bodyPr/>
          <a:lstStyle/>
          <a:p>
            <a:r>
              <a:rPr lang="en-GB" sz="2400" dirty="0"/>
              <a:t>Nigeria has over 500 ethnic groups and three major tribal groups: Hausa, Igbo Yoruba. Population 222 million. Southern Nigeria is largely Christian, Northern Nigeria is largely Muslim. Economic capital of Nigeria is Lagos, Abuja is the country’s capital city. Official language: English.</a:t>
            </a:r>
          </a:p>
          <a:p>
            <a:r>
              <a:rPr lang="en-GB" sz="2400" dirty="0"/>
              <a:t>Energy conference 2016, Abuja: Monday-Wednesday. Planned keynote from Nigerian Vice President was delayed, his late arrival had 15 minutes’ notice but went ahead without hitches after changes to schedule.</a:t>
            </a:r>
          </a:p>
          <a:p>
            <a:r>
              <a:rPr lang="en-GB" sz="2400" dirty="0"/>
              <a:t>Energy conference 2014, Abuja: Wednesday-Friday. Muslim conference participants were not given additional time in the programme to attend Friday prayers and would miss lunch. Muslim delegates drew organisers’ attention to this issue and changes were made to the overall programme to facilitate their attendance at prayers and lunch provision afterwards.</a:t>
            </a:r>
          </a:p>
          <a:p>
            <a:endParaRPr lang="en-GB" dirty="0"/>
          </a:p>
          <a:p>
            <a:endParaRPr lang="en-GB" dirty="0"/>
          </a:p>
        </p:txBody>
      </p:sp>
      <p:sp>
        <p:nvSpPr>
          <p:cNvPr id="5" name="Footer Placeholder 4">
            <a:extLst>
              <a:ext uri="{FF2B5EF4-FFF2-40B4-BE49-F238E27FC236}">
                <a16:creationId xmlns:a16="http://schemas.microsoft.com/office/drawing/2014/main" id="{8B2DF920-D9DC-33BC-3028-0AAEE6293B9E}"/>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2539038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D68CE08-AE05-4244-6529-9E14C1BF03B6}"/>
              </a:ext>
            </a:extLst>
          </p:cNvPr>
          <p:cNvSpPr>
            <a:spLocks noGrp="1"/>
          </p:cNvSpPr>
          <p:nvPr>
            <p:ph type="ftr" sz="quarter" idx="11"/>
          </p:nvPr>
        </p:nvSpPr>
        <p:spPr/>
        <p:txBody>
          <a:bodyPr/>
          <a:lstStyle/>
          <a:p>
            <a:r>
              <a:rPr lang="de-DE"/>
              <a:t>© Albert, Dowson &amp; Lomax 2025 https://www.goodfellowpublishers.com/culturalrisk</a:t>
            </a:r>
            <a:endParaRPr lang="en-GB" dirty="0"/>
          </a:p>
        </p:txBody>
      </p:sp>
    </p:spTree>
    <p:extLst>
      <p:ext uri="{BB962C8B-B14F-4D97-AF65-F5344CB8AC3E}">
        <p14:creationId xmlns:p14="http://schemas.microsoft.com/office/powerpoint/2010/main" val="38552788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193</TotalTime>
  <Words>2096</Words>
  <Application>Microsoft Office PowerPoint</Application>
  <PresentationFormat>Widescreen</PresentationFormat>
  <Paragraphs>130</Paragraphs>
  <Slides>20</Slides>
  <Notes>1</Notes>
  <HiddenSlides>0</HiddenSlides>
  <MMClips>0</MMClips>
  <ScaleCrop>false</ScaleCrop>
  <HeadingPairs>
    <vt:vector size="4" baseType="variant">
      <vt:variant>
        <vt:lpstr>Theme</vt:lpstr>
      </vt:variant>
      <vt:variant>
        <vt:i4>2</vt:i4>
      </vt:variant>
      <vt:variant>
        <vt:lpstr>Slide Titles</vt:lpstr>
      </vt:variant>
      <vt:variant>
        <vt:i4>20</vt:i4>
      </vt:variant>
    </vt:vector>
  </HeadingPairs>
  <TitlesOfParts>
    <vt:vector size="22" baseType="lpstr">
      <vt:lpstr>Office Theme</vt:lpstr>
      <vt:lpstr>Custom Design</vt:lpstr>
      <vt:lpstr>PowerPoint Presentation</vt:lpstr>
      <vt:lpstr>PowerPoint Presentation</vt:lpstr>
      <vt:lpstr>PowerPoint Presentation</vt:lpstr>
      <vt:lpstr>PowerPoint Presentation</vt:lpstr>
      <vt:lpstr>PowerPoint Presentation</vt:lpstr>
      <vt:lpstr>Case Study 1: Sweden – International Religious Heritage Conference Ruth Dowson </vt:lpstr>
      <vt:lpstr>Case Study 2: UK – Sensory Rooms Ruth Dowson</vt:lpstr>
      <vt:lpstr>Case Study 3: UK – Sixth Form Prom events Joanna Taylor</vt:lpstr>
      <vt:lpstr>Case Study 4: UAE – Developing cultural awareness for events in the United Arab Emirates Anonymous</vt:lpstr>
      <vt:lpstr>Case Study 5: Australia – Getting together in Melbourne Maureen Griffiths</vt:lpstr>
      <vt:lpstr>Case Study 6: Qatar – 2022 Football World Cup Ahmed El Turabi</vt:lpstr>
      <vt:lpstr>Case Study 7: USA – The NFL, Colin Kaepernick and athlete activism and protests at sporting events. Alister Albert</vt:lpstr>
      <vt:lpstr>Case Study 8: Japan – Revitalisation of local cultural heritage in Nakanojo Biennales Dr Shin Yasuda</vt:lpstr>
      <vt:lpstr>Case Study 9: UK – Gender equity and inclusion in sport – The 2023 Richmond Gender in Sport Research Centre Conference Dr Lucia Morawska</vt:lpstr>
      <vt:lpstr>Case Study 10: UK – LGBTQ+ inclusion for an evangelical charismatic church organisational risk Ashley Hardingham</vt:lpstr>
      <vt:lpstr>Case Study 11: UK – Bradford 2025, UK City of Culture Miriam O’Keefe</vt:lpstr>
      <vt:lpstr>Case Study 12: USA – From assumption to belonging: a Nashville journey of identity and inclusion Trenay Perry Bynum  </vt:lpstr>
      <vt:lpstr>Case Study 13: Caribbean – Cultural risks and diaspora community heritage events Mandy Preville-Findlay</vt:lpstr>
      <vt:lpstr>Case Study 14: Nigeria – Cultural risks in event planning in Nigerian corporate events Origomisan Jekhine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Sally North</dc:creator>
  <cp:lastModifiedBy>Rev Ruth Dowson</cp:lastModifiedBy>
  <cp:revision>12</cp:revision>
  <dcterms:created xsi:type="dcterms:W3CDTF">2026-03-17T13:44:53Z</dcterms:created>
  <dcterms:modified xsi:type="dcterms:W3CDTF">2026-09-14T12:43:54Z</dcterms:modified>
</cp:coreProperties>
</file>